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1" r:id="rId2"/>
    <p:sldId id="298" r:id="rId3"/>
    <p:sldId id="291" r:id="rId4"/>
    <p:sldId id="292" r:id="rId5"/>
    <p:sldId id="293" r:id="rId6"/>
    <p:sldId id="257" r:id="rId7"/>
    <p:sldId id="263" r:id="rId8"/>
    <p:sldId id="272" r:id="rId9"/>
    <p:sldId id="280" r:id="rId10"/>
    <p:sldId id="281" r:id="rId11"/>
    <p:sldId id="268" r:id="rId12"/>
    <p:sldId id="269" r:id="rId13"/>
    <p:sldId id="271" r:id="rId14"/>
    <p:sldId id="270" r:id="rId15"/>
    <p:sldId id="259" r:id="rId16"/>
    <p:sldId id="265" r:id="rId17"/>
    <p:sldId id="266" r:id="rId18"/>
    <p:sldId id="267" r:id="rId19"/>
    <p:sldId id="264" r:id="rId20"/>
    <p:sldId id="273" r:id="rId21"/>
    <p:sldId id="275" r:id="rId22"/>
    <p:sldId id="286" r:id="rId23"/>
    <p:sldId id="285" r:id="rId24"/>
    <p:sldId id="287" r:id="rId25"/>
    <p:sldId id="282" r:id="rId26"/>
    <p:sldId id="283" r:id="rId27"/>
    <p:sldId id="284" r:id="rId28"/>
    <p:sldId id="294" r:id="rId29"/>
    <p:sldId id="289" r:id="rId30"/>
    <p:sldId id="290" r:id="rId31"/>
    <p:sldId id="288" r:id="rId32"/>
    <p:sldId id="276" r:id="rId33"/>
    <p:sldId id="256" r:id="rId34"/>
    <p:sldId id="277" r:id="rId35"/>
    <p:sldId id="278" r:id="rId36"/>
    <p:sldId id="279" r:id="rId37"/>
  </p:sldIdLst>
  <p:sldSz cx="11887200" cy="62182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9900CC"/>
    <a:srgbClr val="FDCD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88" d="100"/>
          <a:sy n="88" d="100"/>
        </p:scale>
        <p:origin x="198" y="-204"/>
      </p:cViewPr>
      <p:guideLst>
        <p:guide orient="horz" pos="1959"/>
        <p:guide pos="374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2DEBC-9AFE-4C87-A4C0-4181AA4A4B2F}" type="datetimeFigureOut">
              <a:rPr lang="en-US" smtClean="0"/>
              <a:pPr/>
              <a:t>2/9/2022</a:t>
            </a:fld>
            <a:endParaRPr lang="en-US"/>
          </a:p>
        </p:txBody>
      </p:sp>
      <p:sp>
        <p:nvSpPr>
          <p:cNvPr id="4" name="Slide Image Placeholder 3"/>
          <p:cNvSpPr>
            <a:spLocks noGrp="1" noRot="1" noChangeAspect="1"/>
          </p:cNvSpPr>
          <p:nvPr>
            <p:ph type="sldImg" idx="2"/>
          </p:nvPr>
        </p:nvSpPr>
        <p:spPr>
          <a:xfrm>
            <a:off x="479425" y="1143000"/>
            <a:ext cx="589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314D9-BFB5-4BA8-AB69-A974B9D4665C}" type="slidenum">
              <a:rPr lang="en-US" smtClean="0"/>
              <a:pPr/>
              <a:t>‹#›</a:t>
            </a:fld>
            <a:endParaRPr lang="en-US"/>
          </a:p>
        </p:txBody>
      </p:sp>
    </p:spTree>
    <p:extLst>
      <p:ext uri="{BB962C8B-B14F-4D97-AF65-F5344CB8AC3E}">
        <p14:creationId xmlns:p14="http://schemas.microsoft.com/office/powerpoint/2010/main" val="277255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50813" y="685800"/>
            <a:ext cx="6556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r>
              <a:rPr lang="en-US" sz="1400" b="0" dirty="0" err="1" smtClean="0">
                <a:solidFill>
                  <a:schemeClr val="tx1"/>
                </a:solidFill>
                <a:latin typeface="+mn-lt"/>
                <a:cs typeface="+mn-cs"/>
              </a:rPr>
              <a:t>Đây</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là</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những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ảnh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thể</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hiện</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các</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hoạt</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động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kinh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tế</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nông</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nghiệp</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nổi</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bật</a:t>
            </a:r>
            <a:r>
              <a:rPr lang="en-US" sz="1400" b="0" baseline="0" dirty="0" smtClean="0">
                <a:solidFill>
                  <a:schemeClr val="tx1"/>
                </a:solidFill>
                <a:latin typeface="+mn-lt"/>
                <a:cs typeface="+mn-cs"/>
              </a:rPr>
              <a:t> ở </a:t>
            </a:r>
            <a:r>
              <a:rPr lang="en-US" sz="1400" b="0" baseline="0" dirty="0" err="1" smtClean="0">
                <a:solidFill>
                  <a:schemeClr val="tx1"/>
                </a:solidFill>
                <a:latin typeface="+mn-lt"/>
                <a:cs typeface="+mn-cs"/>
              </a:rPr>
              <a:t>bình</a:t>
            </a:r>
            <a:r>
              <a:rPr lang="en-US" sz="1400" b="0" baseline="0" dirty="0" smtClean="0">
                <a:solidFill>
                  <a:schemeClr val="tx1"/>
                </a:solidFill>
                <a:latin typeface="+mn-lt"/>
                <a:cs typeface="+mn-cs"/>
              </a:rPr>
              <a:t> </a:t>
            </a:r>
            <a:r>
              <a:rPr lang="en-US" sz="1400" b="0" baseline="0" dirty="0" err="1" smtClean="0">
                <a:solidFill>
                  <a:schemeClr val="tx1"/>
                </a:solidFill>
                <a:latin typeface="+mn-lt"/>
                <a:cs typeface="+mn-cs"/>
              </a:rPr>
              <a:t>nguyên</a:t>
            </a:r>
            <a:r>
              <a:rPr lang="en-US" sz="1400" b="0" baseline="0" dirty="0" smtClean="0">
                <a:solidFill>
                  <a:schemeClr val="tx1"/>
                </a:solidFill>
                <a:latin typeface="+mn-lt"/>
                <a:cs typeface="+mn-cs"/>
              </a:rPr>
              <a:t>.</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1400" b="1" dirty="0" smtClean="0">
                <a:solidFill>
                  <a:schemeClr val="tx2"/>
                </a:solidFill>
                <a:latin typeface="Times New Roman" pitchFamily="18" charset="0"/>
                <a:cs typeface="Times New Roman" pitchFamily="18" charset="0"/>
              </a:rPr>
              <a:t>Bình nguyên thuận lợi cho việc trồng </a:t>
            </a:r>
            <a:r>
              <a:rPr lang="en-US" sz="1400" b="1" dirty="0" err="1" smtClean="0">
                <a:solidFill>
                  <a:schemeClr val="tx2"/>
                </a:solidFill>
                <a:latin typeface="Times New Roman" pitchFamily="18" charset="0"/>
                <a:cs typeface="Times New Roman" pitchFamily="18" charset="0"/>
              </a:rPr>
              <a:t>các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loại</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cây lương thực, thực phẩm,</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chăn</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nuôi</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súc</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gia</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cầm</a:t>
            </a:r>
            <a:r>
              <a:rPr lang="en-US" sz="1400" b="1" baseline="0" dirty="0" smtClean="0">
                <a:solidFill>
                  <a:schemeClr val="tx2"/>
                </a:solidFill>
                <a:latin typeface="Times New Roman" pitchFamily="18" charset="0"/>
                <a:cs typeface="Times New Roman" pitchFamily="18" charset="0"/>
              </a:rPr>
              <a:t>,… D</a:t>
            </a:r>
            <a:r>
              <a:rPr lang="vi-VN" sz="1400" b="1" dirty="0" smtClean="0">
                <a:solidFill>
                  <a:schemeClr val="tx2"/>
                </a:solidFill>
                <a:latin typeface="Times New Roman" pitchFamily="18" charset="0"/>
                <a:cs typeface="Times New Roman" pitchFamily="18" charset="0"/>
              </a:rPr>
              <a:t>ân cư </a:t>
            </a:r>
            <a:r>
              <a:rPr lang="en-US" sz="1400" b="1" dirty="0" err="1" smtClean="0">
                <a:solidFill>
                  <a:schemeClr val="tx2"/>
                </a:solidFill>
                <a:latin typeface="Times New Roman" pitchFamily="18" charset="0"/>
                <a:cs typeface="Times New Roman" pitchFamily="18" charset="0"/>
              </a:rPr>
              <a:t>tập</a:t>
            </a:r>
            <a:r>
              <a:rPr lang="en-US" sz="1400" b="1" baseline="0" dirty="0" smtClean="0">
                <a:solidFill>
                  <a:schemeClr val="tx2"/>
                </a:solidFill>
                <a:latin typeface="Times New Roman" pitchFamily="18" charset="0"/>
                <a:cs typeface="Times New Roman" pitchFamily="18" charset="0"/>
              </a:rPr>
              <a:t> </a:t>
            </a:r>
            <a:r>
              <a:rPr lang="en-US" sz="1400" b="1" baseline="0" dirty="0" err="1" smtClean="0">
                <a:solidFill>
                  <a:schemeClr val="tx2"/>
                </a:solidFill>
                <a:latin typeface="Times New Roman" pitchFamily="18" charset="0"/>
                <a:cs typeface="Times New Roman" pitchFamily="18" charset="0"/>
              </a:rPr>
              <a:t>trung</a:t>
            </a:r>
            <a:r>
              <a:rPr lang="en-US" sz="1400" b="1" baseline="0" dirty="0" smtClean="0">
                <a:solidFill>
                  <a:schemeClr val="tx2"/>
                </a:solidFill>
                <a:latin typeface="Times New Roman" pitchFamily="18" charset="0"/>
                <a:cs typeface="Times New Roman" pitchFamily="18" charset="0"/>
              </a:rPr>
              <a:t> </a:t>
            </a:r>
            <a:r>
              <a:rPr lang="vi-VN" sz="1400" b="1" dirty="0" smtClean="0">
                <a:solidFill>
                  <a:schemeClr val="tx2"/>
                </a:solidFill>
                <a:latin typeface="Times New Roman" pitchFamily="18" charset="0"/>
                <a:cs typeface="Times New Roman" pitchFamily="18" charset="0"/>
              </a:rPr>
              <a:t>đông đúc.</a:t>
            </a:r>
            <a:endParaRPr lang="en-US" sz="1400" b="1"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err="1" smtClean="0">
                <a:solidFill>
                  <a:schemeClr val="tx2"/>
                </a:solidFill>
                <a:latin typeface="Times New Roman" pitchFamily="18" charset="0"/>
                <a:cs typeface="Times New Roman" pitchFamily="18" charset="0"/>
              </a:rPr>
              <a:t>Ngoài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ra</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bình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nguyên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còn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là</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nơi</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tập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trung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phát</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triển</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công</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nghiệp</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dịch</a:t>
            </a:r>
            <a:r>
              <a:rPr lang="en-US" sz="1400" b="0" baseline="0" dirty="0" smtClean="0">
                <a:solidFill>
                  <a:schemeClr val="tx2"/>
                </a:solidFill>
                <a:latin typeface="Times New Roman" pitchFamily="18" charset="0"/>
                <a:cs typeface="Times New Roman" pitchFamily="18" charset="0"/>
              </a:rPr>
              <a:t> </a:t>
            </a:r>
            <a:r>
              <a:rPr lang="en-US" sz="1400" b="0" baseline="0" dirty="0" err="1" smtClean="0">
                <a:solidFill>
                  <a:schemeClr val="tx2"/>
                </a:solidFill>
                <a:latin typeface="Times New Roman" pitchFamily="18" charset="0"/>
                <a:cs typeface="Times New Roman" pitchFamily="18" charset="0"/>
              </a:rPr>
              <a:t>vụ</a:t>
            </a:r>
            <a:endParaRPr lang="vi-VN" sz="1400" b="0" dirty="0" smtClean="0">
              <a:solidFill>
                <a:schemeClr val="tx2"/>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18</a:t>
            </a:fld>
            <a:endParaRPr lang="en-US"/>
          </a:p>
        </p:txBody>
      </p:sp>
    </p:spTree>
    <p:extLst>
      <p:ext uri="{BB962C8B-B14F-4D97-AF65-F5344CB8AC3E}">
        <p14:creationId xmlns:p14="http://schemas.microsoft.com/office/powerpoint/2010/main" val="378701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79425" y="1143000"/>
            <a:ext cx="5899150" cy="30861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332759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79425" y="1143000"/>
            <a:ext cx="5899150" cy="30861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120879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79425" y="1143000"/>
            <a:ext cx="589915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fld id="{13E6D392-A5C7-47B3-A470-02D6F791E4FF}" type="slidenum">
              <a:rPr lang="en-US" sz="1200"/>
              <a:pPr eaLnBrk="1" hangingPunct="1"/>
              <a:t>26</a:t>
            </a:fld>
            <a:endParaRPr lang="en-US" sz="1200"/>
          </a:p>
        </p:txBody>
      </p:sp>
    </p:spTree>
    <p:extLst>
      <p:ext uri="{BB962C8B-B14F-4D97-AF65-F5344CB8AC3E}">
        <p14:creationId xmlns:p14="http://schemas.microsoft.com/office/powerpoint/2010/main" val="2045409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xfrm>
            <a:off x="479425" y="1143000"/>
            <a:ext cx="5899150" cy="3086100"/>
          </a:xfrm>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196096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150813" y="685800"/>
            <a:ext cx="65563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5076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r>
              <a:rPr lang="en-US" sz="1400" kern="1200" dirty="0" err="1" smtClean="0">
                <a:solidFill>
                  <a:schemeClr val="tx1"/>
                </a:solidFill>
                <a:effectLst/>
                <a:latin typeface="+mn-lt"/>
                <a:ea typeface="+mn-ea"/>
                <a:cs typeface="+mn-cs"/>
              </a:rPr>
              <a:t>Ngoài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núi</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và</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thì</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trên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bề</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mặt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đất</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còn</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có</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những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khác</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Để</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tìm</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hiểu</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dạng</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địa</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hình</a:t>
            </a:r>
            <a:r>
              <a:rPr lang="en-US" sz="1400" kern="1200" baseline="0" dirty="0" smtClean="0">
                <a:solidFill>
                  <a:schemeClr val="tx1"/>
                </a:solidFill>
                <a:effectLst/>
                <a:latin typeface="+mn-lt"/>
                <a:ea typeface="+mn-ea"/>
                <a:cs typeface="+mn-cs"/>
              </a:rPr>
              <a:t> </a:t>
            </a:r>
            <a:r>
              <a:rPr lang="en-US" sz="1400" kern="1200" baseline="0" dirty="0" err="1" smtClean="0">
                <a:solidFill>
                  <a:schemeClr val="tx1"/>
                </a:solidFill>
                <a:effectLst/>
                <a:latin typeface="+mn-lt"/>
                <a:ea typeface="+mn-ea"/>
                <a:cs typeface="+mn-cs"/>
              </a:rPr>
              <a:t>này</a:t>
            </a:r>
            <a:r>
              <a:rPr lang="en-US" sz="1400" kern="1200" baseline="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cô mời các em xem những hình ảnh sau </a:t>
            </a:r>
            <a:r>
              <a:rPr lang="en-US" sz="14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vi-VN" sz="1400" kern="1200" dirty="0" smtClean="0">
                <a:solidFill>
                  <a:schemeClr val="tx1"/>
                </a:solidFill>
                <a:effectLst/>
                <a:latin typeface="+mn-lt"/>
                <a:ea typeface="+mn-ea"/>
                <a:cs typeface="+mn-cs"/>
              </a:rPr>
              <a:t>Các em quan sát hình ảnh kết hợp với hiểu biết của bản thân, hãy cho cô biết các hình ảnh trên thể hiện những dạng địa hình nào?</a:t>
            </a:r>
            <a:r>
              <a:rPr lang="en-US" sz="1400" kern="1200" dirty="0" smtClean="0">
                <a:solidFill>
                  <a:schemeClr val="tx1"/>
                </a:solidFill>
                <a:effectLst/>
                <a:latin typeface="+mn-lt"/>
                <a:ea typeface="+mn-ea"/>
                <a:cs typeface="+mn-cs"/>
              </a:rPr>
              <a:t> </a:t>
            </a:r>
            <a:r>
              <a:rPr lang="vi-VN" sz="1400" kern="1200" dirty="0" smtClean="0">
                <a:solidFill>
                  <a:schemeClr val="tx1"/>
                </a:solidFill>
                <a:effectLst/>
                <a:latin typeface="+mn-lt"/>
                <a:ea typeface="+mn-ea"/>
                <a:cs typeface="+mn-cs"/>
              </a:rPr>
              <a:t>Qua phần trình bày của các bạn chúng ta được biết thêm những dạng địa hình khác trên Trái đất như bình nguyên, cao nguyên, đồi. Vậy những dạng địa hình này có đặc điểm hình thái ra sao, có vai trò như thế nào trong việc phát triển KT-XH. Hôm nay cô trò chúng ta sẽ cùng tìm hiểu bài 14: ĐỊA HÌNH BỀ MẶT TRÁI ĐẤT (tiếp theo).</a:t>
            </a:r>
            <a:endParaRPr lang="en-US" sz="14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6</a:t>
            </a:fld>
            <a:endParaRPr lang="en-US"/>
          </a:p>
        </p:txBody>
      </p:sp>
    </p:spTree>
    <p:extLst>
      <p:ext uri="{BB962C8B-B14F-4D97-AF65-F5344CB8AC3E}">
        <p14:creationId xmlns:p14="http://schemas.microsoft.com/office/powerpoint/2010/main" val="281745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479425" y="1143000"/>
            <a:ext cx="5899150" cy="3086100"/>
          </a:xfrm>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1533326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r>
              <a:rPr lang="en-US" sz="1600" b="1" dirty="0" err="1" smtClean="0"/>
              <a:t>Ngoài</a:t>
            </a:r>
            <a:r>
              <a:rPr lang="en-US" sz="1600" b="1" baseline="0" dirty="0" smtClean="0"/>
              <a:t> </a:t>
            </a:r>
            <a:r>
              <a:rPr lang="en-US" sz="1600" b="1" baseline="0" dirty="0" err="1" smtClean="0"/>
              <a:t>thế</a:t>
            </a:r>
            <a:r>
              <a:rPr lang="en-US" sz="1600" b="1" baseline="0" dirty="0" smtClean="0"/>
              <a:t> </a:t>
            </a:r>
            <a:r>
              <a:rPr lang="en-US" sz="1600" b="1" baseline="0" dirty="0" err="1" smtClean="0"/>
              <a:t>mạnh</a:t>
            </a:r>
            <a:r>
              <a:rPr lang="en-US" sz="1600" b="1" baseline="0" dirty="0" smtClean="0"/>
              <a:t> </a:t>
            </a:r>
            <a:r>
              <a:rPr lang="en-US" sz="1600" b="1" baseline="0" dirty="0" err="1" smtClean="0"/>
              <a:t>về</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cây</a:t>
            </a:r>
            <a:r>
              <a:rPr lang="en-US" sz="1600" b="1" baseline="0" dirty="0" smtClean="0"/>
              <a:t> </a:t>
            </a:r>
            <a:r>
              <a:rPr lang="en-US" sz="1600" b="1" baseline="0" dirty="0" err="1" smtClean="0"/>
              <a:t>công</a:t>
            </a:r>
            <a:r>
              <a:rPr lang="en-US" sz="1600" b="1" baseline="0" dirty="0" smtClean="0"/>
              <a:t> </a:t>
            </a:r>
            <a:r>
              <a:rPr lang="en-US" sz="1600" b="1" baseline="0" dirty="0" err="1" smtClean="0"/>
              <a:t>nghiệp</a:t>
            </a:r>
            <a:r>
              <a:rPr lang="en-US" sz="1600" b="1" baseline="0" dirty="0" smtClean="0"/>
              <a:t> </a:t>
            </a:r>
            <a:r>
              <a:rPr lang="en-US" sz="1600" b="1" baseline="0" dirty="0" err="1" smtClean="0"/>
              <a:t>và</a:t>
            </a:r>
            <a:r>
              <a:rPr lang="en-US" sz="1600" b="1" baseline="0" dirty="0" smtClean="0"/>
              <a:t> </a:t>
            </a:r>
            <a:r>
              <a:rPr lang="en-US" sz="1600" b="1" baseline="0" dirty="0" err="1" smtClean="0"/>
              <a:t>chăn</a:t>
            </a:r>
            <a:r>
              <a:rPr lang="en-US" sz="1600" b="1" baseline="0" dirty="0" smtClean="0"/>
              <a:t> </a:t>
            </a:r>
            <a:r>
              <a:rPr lang="en-US" sz="1600" b="1" baseline="0" dirty="0" err="1" smtClean="0"/>
              <a:t>nuôi</a:t>
            </a:r>
            <a:r>
              <a:rPr lang="en-US" sz="1600" b="1" baseline="0" dirty="0" smtClean="0"/>
              <a:t> </a:t>
            </a:r>
            <a:r>
              <a:rPr lang="en-US" sz="1600" b="1" baseline="0" dirty="0" err="1" smtClean="0"/>
              <a:t>gia</a:t>
            </a:r>
            <a:r>
              <a:rPr lang="en-US" sz="1600" b="1" baseline="0" dirty="0" smtClean="0"/>
              <a:t> </a:t>
            </a:r>
            <a:r>
              <a:rPr lang="en-US" sz="1600" b="1" baseline="0" dirty="0" err="1" smtClean="0"/>
              <a:t>súc</a:t>
            </a:r>
            <a:r>
              <a:rPr lang="en-US" sz="1600" b="1" baseline="0" dirty="0" smtClean="0"/>
              <a:t> </a:t>
            </a:r>
            <a:r>
              <a:rPr lang="en-US" sz="1600" b="1" baseline="0" dirty="0" err="1" smtClean="0"/>
              <a:t>lớn</a:t>
            </a:r>
            <a:r>
              <a:rPr lang="en-US" sz="1600" b="1" baseline="0" dirty="0" smtClean="0"/>
              <a:t> </a:t>
            </a:r>
            <a:r>
              <a:rPr lang="en-US" sz="1600" b="1" baseline="0" dirty="0" err="1" smtClean="0"/>
              <a:t>thì</a:t>
            </a:r>
            <a:r>
              <a:rPr lang="en-US" sz="1600" b="1" baseline="0" dirty="0" smtClean="0"/>
              <a:t> </a:t>
            </a:r>
            <a:r>
              <a:rPr lang="en-US" sz="1600" b="1" baseline="0" dirty="0" err="1" smtClean="0"/>
              <a:t>các</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thường</a:t>
            </a:r>
            <a:r>
              <a:rPr lang="en-US" sz="1600" b="1" baseline="0" dirty="0" smtClean="0"/>
              <a:t> </a:t>
            </a:r>
            <a:r>
              <a:rPr lang="en-US" sz="1600" b="1" baseline="0" dirty="0" err="1" smtClean="0"/>
              <a:t>có</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mát</a:t>
            </a:r>
            <a:r>
              <a:rPr lang="en-US" sz="1600" b="1" baseline="0" dirty="0" smtClean="0"/>
              <a:t> </a:t>
            </a:r>
            <a:r>
              <a:rPr lang="en-US" sz="1600" b="1" baseline="0" dirty="0" err="1" smtClean="0"/>
              <a:t>mẻ</a:t>
            </a:r>
            <a:r>
              <a:rPr lang="en-US" sz="1600" b="1" baseline="0" dirty="0" smtClean="0"/>
              <a:t> </a:t>
            </a:r>
            <a:r>
              <a:rPr lang="en-US" sz="1600" b="1" baseline="0" dirty="0" err="1" smtClean="0"/>
              <a:t>rất</a:t>
            </a:r>
            <a:r>
              <a:rPr lang="en-US" sz="1600" b="1" baseline="0" dirty="0" smtClean="0"/>
              <a:t> </a:t>
            </a:r>
            <a:r>
              <a:rPr lang="en-US" sz="1600" b="1" baseline="0" dirty="0" err="1" smtClean="0"/>
              <a:t>thích</a:t>
            </a:r>
            <a:r>
              <a:rPr lang="en-US" sz="1600" b="1" baseline="0" dirty="0" smtClean="0"/>
              <a:t> </a:t>
            </a:r>
            <a:r>
              <a:rPr lang="en-US" sz="1600" b="1" baseline="0" dirty="0" err="1" smtClean="0"/>
              <a:t>hợp</a:t>
            </a:r>
            <a:r>
              <a:rPr lang="en-US" sz="1600" b="1" baseline="0" dirty="0" smtClean="0"/>
              <a:t> </a:t>
            </a:r>
            <a:r>
              <a:rPr lang="en-US" sz="1600" b="1" baseline="0" dirty="0" err="1" smtClean="0"/>
              <a:t>phát</a:t>
            </a:r>
            <a:r>
              <a:rPr lang="en-US" sz="1600" b="1" baseline="0" dirty="0" smtClean="0"/>
              <a:t> </a:t>
            </a:r>
            <a:r>
              <a:rPr lang="en-US" sz="1600" b="1" baseline="0" dirty="0" err="1" smtClean="0"/>
              <a:t>triển</a:t>
            </a:r>
            <a:r>
              <a:rPr lang="en-US" sz="1600" b="1" baseline="0" dirty="0" smtClean="0"/>
              <a:t> </a:t>
            </a:r>
            <a:r>
              <a:rPr lang="en-US" sz="1600" b="1" baseline="0" dirty="0" err="1" smtClean="0"/>
              <a:t>các</a:t>
            </a:r>
            <a:r>
              <a:rPr lang="en-US" sz="1600" b="1" baseline="0" dirty="0" smtClean="0"/>
              <a:t> </a:t>
            </a:r>
            <a:r>
              <a:rPr lang="en-US" sz="1600" b="1" baseline="0" dirty="0" err="1" smtClean="0"/>
              <a:t>loại</a:t>
            </a:r>
            <a:r>
              <a:rPr lang="en-US" sz="1600" b="1" baseline="0" dirty="0" smtClean="0"/>
              <a:t> </a:t>
            </a:r>
            <a:r>
              <a:rPr lang="en-US" sz="1600" b="1" baseline="0" dirty="0" err="1" smtClean="0"/>
              <a:t>rau</a:t>
            </a:r>
            <a:r>
              <a:rPr lang="en-US" sz="1600" b="1" baseline="0" dirty="0" smtClean="0"/>
              <a:t> </a:t>
            </a:r>
            <a:r>
              <a:rPr lang="en-US" sz="1600" b="1" baseline="0" dirty="0" err="1" smtClean="0"/>
              <a:t>hoa</a:t>
            </a:r>
            <a:r>
              <a:rPr lang="en-US" sz="1600" b="1" baseline="0" dirty="0" smtClean="0"/>
              <a:t> </a:t>
            </a:r>
            <a:r>
              <a:rPr lang="en-US" sz="1600" b="1" baseline="0" dirty="0" err="1" smtClean="0"/>
              <a:t>quả</a:t>
            </a:r>
            <a:r>
              <a:rPr lang="en-US" sz="1600" b="1" baseline="0" dirty="0" smtClean="0"/>
              <a:t> </a:t>
            </a:r>
            <a:r>
              <a:rPr lang="en-US" sz="1600" b="1" baseline="0" dirty="0" err="1" smtClean="0"/>
              <a:t>ôn</a:t>
            </a:r>
            <a:r>
              <a:rPr lang="en-US" sz="1600" b="1" baseline="0" dirty="0" smtClean="0"/>
              <a:t> </a:t>
            </a:r>
            <a:r>
              <a:rPr lang="en-US" sz="1600" b="1" baseline="0" dirty="0" err="1" smtClean="0"/>
              <a:t>đới</a:t>
            </a:r>
            <a:r>
              <a:rPr lang="en-US" sz="1600" b="1" baseline="0" dirty="0" smtClean="0"/>
              <a:t>. </a:t>
            </a:r>
            <a:r>
              <a:rPr lang="en-US" sz="1600" b="1" baseline="0" dirty="0" err="1" smtClean="0"/>
              <a:t>Cảnh</a:t>
            </a:r>
            <a:r>
              <a:rPr lang="en-US" sz="1600" b="1" baseline="0" dirty="0" smtClean="0"/>
              <a:t> </a:t>
            </a:r>
            <a:r>
              <a:rPr lang="en-US" sz="1600" b="1" baseline="0" dirty="0" err="1" smtClean="0"/>
              <a:t>sắc</a:t>
            </a:r>
            <a:r>
              <a:rPr lang="en-US" sz="1600" b="1" baseline="0" dirty="0" smtClean="0"/>
              <a:t> </a:t>
            </a:r>
            <a:r>
              <a:rPr lang="en-US" sz="1600" b="1" baseline="0" dirty="0" err="1" smtClean="0"/>
              <a:t>thiên</a:t>
            </a:r>
            <a:r>
              <a:rPr lang="en-US" sz="1600" b="1" baseline="0" dirty="0" smtClean="0"/>
              <a:t> </a:t>
            </a:r>
            <a:r>
              <a:rPr lang="en-US" sz="1600" b="1" baseline="0" dirty="0" err="1" smtClean="0"/>
              <a:t>nhiên</a:t>
            </a:r>
            <a:r>
              <a:rPr lang="en-US" sz="1600" b="1" baseline="0" dirty="0" smtClean="0"/>
              <a:t> </a:t>
            </a:r>
            <a:r>
              <a:rPr lang="en-US" sz="1600" b="1" baseline="0" dirty="0" err="1" smtClean="0"/>
              <a:t>tươi</a:t>
            </a:r>
            <a:r>
              <a:rPr lang="en-US" sz="1600" b="1" baseline="0" dirty="0" smtClean="0"/>
              <a:t> </a:t>
            </a:r>
            <a:r>
              <a:rPr lang="en-US" sz="1600" b="1" baseline="0" dirty="0" err="1" smtClean="0"/>
              <a:t>đẹp</a:t>
            </a:r>
            <a:r>
              <a:rPr lang="en-US" sz="1600" b="1" baseline="0" dirty="0" smtClean="0"/>
              <a:t>, </a:t>
            </a:r>
            <a:r>
              <a:rPr lang="en-US" sz="1600" b="1" baseline="0" dirty="0" err="1" smtClean="0"/>
              <a:t>địa</a:t>
            </a:r>
            <a:r>
              <a:rPr lang="en-US" sz="1600" b="1" baseline="0" dirty="0" smtClean="0"/>
              <a:t> </a:t>
            </a:r>
            <a:r>
              <a:rPr lang="en-US" sz="1600" b="1" baseline="0" dirty="0" err="1" smtClean="0"/>
              <a:t>hình</a:t>
            </a:r>
            <a:r>
              <a:rPr lang="en-US" sz="1600" b="1" baseline="0" dirty="0" smtClean="0"/>
              <a:t> </a:t>
            </a:r>
            <a:r>
              <a:rPr lang="en-US" sz="1600" b="1" baseline="0" dirty="0" err="1" smtClean="0"/>
              <a:t>độc</a:t>
            </a:r>
            <a:r>
              <a:rPr lang="en-US" sz="1600" b="1" baseline="0" dirty="0" smtClean="0"/>
              <a:t> </a:t>
            </a:r>
            <a:r>
              <a:rPr lang="en-US" sz="1600" b="1" baseline="0" dirty="0" err="1" smtClean="0"/>
              <a:t>đáo</a:t>
            </a:r>
            <a:r>
              <a:rPr lang="en-US" sz="1600" b="1" baseline="0" dirty="0" smtClean="0"/>
              <a:t>, </a:t>
            </a:r>
            <a:r>
              <a:rPr lang="en-US" sz="1600" b="1" baseline="0" dirty="0" err="1" smtClean="0"/>
              <a:t>khí</a:t>
            </a:r>
            <a:r>
              <a:rPr lang="en-US" sz="1600" b="1" baseline="0" dirty="0" smtClean="0"/>
              <a:t> </a:t>
            </a:r>
            <a:r>
              <a:rPr lang="en-US" sz="1600" b="1" baseline="0" dirty="0" err="1" smtClean="0"/>
              <a:t>hậu</a:t>
            </a:r>
            <a:r>
              <a:rPr lang="en-US" sz="1600" b="1" baseline="0" dirty="0" smtClean="0"/>
              <a:t> </a:t>
            </a:r>
            <a:r>
              <a:rPr lang="en-US" sz="1600" b="1" baseline="0" dirty="0" err="1" smtClean="0"/>
              <a:t>trong</a:t>
            </a:r>
            <a:r>
              <a:rPr lang="en-US" sz="1600" b="1" baseline="0" dirty="0" smtClean="0"/>
              <a:t> </a:t>
            </a:r>
            <a:r>
              <a:rPr lang="en-US" sz="1600" b="1" baseline="0" dirty="0" err="1" smtClean="0"/>
              <a:t>lành</a:t>
            </a:r>
            <a:r>
              <a:rPr lang="en-US" sz="1600" b="1" baseline="0" dirty="0" smtClean="0"/>
              <a:t> </a:t>
            </a:r>
            <a:r>
              <a:rPr lang="en-US" sz="1600" b="1" baseline="0" dirty="0" err="1" smtClean="0"/>
              <a:t>biến</a:t>
            </a:r>
            <a:r>
              <a:rPr lang="en-US" sz="1600" b="1" baseline="0" dirty="0" smtClean="0"/>
              <a:t> </a:t>
            </a:r>
            <a:r>
              <a:rPr lang="en-US" sz="1600" b="1" baseline="0" dirty="0" err="1" smtClean="0"/>
              <a:t>những</a:t>
            </a:r>
            <a:r>
              <a:rPr lang="en-US" sz="1600" b="1" baseline="0" dirty="0" smtClean="0"/>
              <a:t> </a:t>
            </a:r>
            <a:r>
              <a:rPr lang="en-US" sz="1600" b="1" baseline="0" dirty="0" err="1" smtClean="0"/>
              <a:t>cao</a:t>
            </a:r>
            <a:r>
              <a:rPr lang="en-US" sz="1600" b="1" baseline="0" dirty="0" smtClean="0"/>
              <a:t> </a:t>
            </a:r>
            <a:r>
              <a:rPr lang="en-US" sz="1600" b="1" baseline="0" dirty="0" err="1" smtClean="0"/>
              <a:t>nguyên</a:t>
            </a:r>
            <a:r>
              <a:rPr lang="en-US" sz="1600" b="1" baseline="0" dirty="0" smtClean="0"/>
              <a:t> </a:t>
            </a:r>
            <a:r>
              <a:rPr lang="en-US" sz="1600" b="1" baseline="0" dirty="0" err="1" smtClean="0"/>
              <a:t>trở</a:t>
            </a:r>
            <a:r>
              <a:rPr lang="en-US" sz="1600" b="1" baseline="0" dirty="0" smtClean="0"/>
              <a:t> </a:t>
            </a:r>
            <a:r>
              <a:rPr lang="en-US" sz="1600" b="1" baseline="0" dirty="0" err="1" smtClean="0"/>
              <a:t>thành</a:t>
            </a:r>
            <a:r>
              <a:rPr lang="en-US" sz="1600" b="1" baseline="0" dirty="0" smtClean="0"/>
              <a:t> </a:t>
            </a:r>
            <a:r>
              <a:rPr lang="en-US" sz="1600" b="1" baseline="0" dirty="0" err="1" smtClean="0"/>
              <a:t>điểm</a:t>
            </a:r>
            <a:r>
              <a:rPr lang="en-US" sz="1600" b="1" baseline="0" dirty="0" smtClean="0"/>
              <a:t> du </a:t>
            </a:r>
            <a:r>
              <a:rPr lang="en-US" sz="1600" b="1" baseline="0" dirty="0" err="1" smtClean="0"/>
              <a:t>lịch</a:t>
            </a:r>
            <a:r>
              <a:rPr lang="en-US" sz="1600" b="1" baseline="0" dirty="0" smtClean="0"/>
              <a:t> </a:t>
            </a:r>
            <a:r>
              <a:rPr lang="en-US" sz="1600" b="1" baseline="0" dirty="0" err="1" smtClean="0"/>
              <a:t>hấp</a:t>
            </a:r>
            <a:r>
              <a:rPr lang="en-US" sz="1600" b="1" baseline="0" dirty="0" smtClean="0"/>
              <a:t> </a:t>
            </a:r>
            <a:r>
              <a:rPr lang="en-US" sz="1600" b="1" baseline="0" dirty="0" err="1" smtClean="0"/>
              <a:t>dẫn</a:t>
            </a:r>
            <a:r>
              <a:rPr lang="en-US" sz="1600" b="1" baseline="0" dirty="0" smtClean="0"/>
              <a:t> (</a:t>
            </a:r>
            <a:r>
              <a:rPr lang="en-US" sz="1600" b="1" baseline="0" dirty="0" err="1" smtClean="0"/>
              <a:t>Đà</a:t>
            </a:r>
            <a:r>
              <a:rPr lang="en-US" sz="1600" b="1" baseline="0" dirty="0" smtClean="0"/>
              <a:t> </a:t>
            </a:r>
            <a:r>
              <a:rPr lang="en-US" sz="1600" b="1" baseline="0" dirty="0" err="1" smtClean="0"/>
              <a:t>Lạt</a:t>
            </a:r>
            <a:r>
              <a:rPr lang="en-US" sz="1600" b="1" baseline="0" dirty="0" smtClean="0"/>
              <a:t>, </a:t>
            </a:r>
            <a:r>
              <a:rPr lang="en-US" sz="1600" b="1" baseline="0" dirty="0" err="1" smtClean="0"/>
              <a:t>Mộc</a:t>
            </a:r>
            <a:r>
              <a:rPr lang="en-US" sz="1600" b="1" baseline="0" dirty="0" smtClean="0"/>
              <a:t> </a:t>
            </a:r>
            <a:r>
              <a:rPr lang="en-US" sz="1600" b="1" baseline="0" dirty="0" err="1" smtClean="0"/>
              <a:t>Châu</a:t>
            </a:r>
            <a:r>
              <a:rPr lang="en-US" sz="1600" b="1" baseline="0" dirty="0" smtClean="0"/>
              <a:t>, </a:t>
            </a:r>
            <a:r>
              <a:rPr lang="en-US" sz="1600" b="1" baseline="0" dirty="0" err="1" smtClean="0"/>
              <a:t>Đồng</a:t>
            </a:r>
            <a:r>
              <a:rPr lang="en-US" sz="1600" b="1" baseline="0" dirty="0" smtClean="0"/>
              <a:t> </a:t>
            </a:r>
            <a:r>
              <a:rPr lang="en-US" sz="1600" b="1" baseline="0" dirty="0" err="1" smtClean="0"/>
              <a:t>Văn</a:t>
            </a:r>
            <a:r>
              <a:rPr lang="en-US" sz="1600" b="1" baseline="0" dirty="0" smtClean="0"/>
              <a:t>…)</a:t>
            </a:r>
            <a:endParaRPr lang="en-US" sz="1600" b="1"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11</a:t>
            </a:fld>
            <a:endParaRPr lang="en-US"/>
          </a:p>
        </p:txBody>
      </p:sp>
    </p:spTree>
    <p:extLst>
      <p:ext uri="{BB962C8B-B14F-4D97-AF65-F5344CB8AC3E}">
        <p14:creationId xmlns:p14="http://schemas.microsoft.com/office/powerpoint/2010/main" val="214679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endParaRPr lang="en-US" sz="1600" b="1" baseline="0" dirty="0" smtClean="0"/>
          </a:p>
        </p:txBody>
      </p:sp>
      <p:sp>
        <p:nvSpPr>
          <p:cNvPr id="4" name="Slide Number Placeholder 3"/>
          <p:cNvSpPr>
            <a:spLocks noGrp="1"/>
          </p:cNvSpPr>
          <p:nvPr>
            <p:ph type="sldNum" sz="quarter" idx="10"/>
          </p:nvPr>
        </p:nvSpPr>
        <p:spPr/>
        <p:txBody>
          <a:bodyPr/>
          <a:lstStyle/>
          <a:p>
            <a:fld id="{07FEB35F-FE45-442F-BC50-7CD0764F4773}" type="slidenum">
              <a:rPr lang="en-US" smtClean="0"/>
              <a:pPr/>
              <a:t>12</a:t>
            </a:fld>
            <a:endParaRPr lang="en-US"/>
          </a:p>
        </p:txBody>
      </p:sp>
    </p:spTree>
    <p:extLst>
      <p:ext uri="{BB962C8B-B14F-4D97-AF65-F5344CB8AC3E}">
        <p14:creationId xmlns:p14="http://schemas.microsoft.com/office/powerpoint/2010/main" val="4248769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pPr marL="0" indent="0" algn="just">
              <a:buNone/>
            </a:pPr>
            <a:endParaRPr lang="en-US" sz="1600" b="1" dirty="0" smtClean="0">
              <a:solidFill>
                <a:schemeClr val="tx2"/>
              </a:solidFill>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07FEB35F-FE45-442F-BC50-7CD0764F4773}" type="slidenum">
              <a:rPr lang="en-US" smtClean="0"/>
              <a:pPr/>
              <a:t>14</a:t>
            </a:fld>
            <a:endParaRPr lang="en-US"/>
          </a:p>
        </p:txBody>
      </p:sp>
    </p:spTree>
    <p:extLst>
      <p:ext uri="{BB962C8B-B14F-4D97-AF65-F5344CB8AC3E}">
        <p14:creationId xmlns:p14="http://schemas.microsoft.com/office/powerpoint/2010/main" val="726865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16</a:t>
            </a:fld>
            <a:endParaRPr lang="en-US"/>
          </a:p>
        </p:txBody>
      </p:sp>
    </p:spTree>
    <p:extLst>
      <p:ext uri="{BB962C8B-B14F-4D97-AF65-F5344CB8AC3E}">
        <p14:creationId xmlns:p14="http://schemas.microsoft.com/office/powerpoint/2010/main" val="321213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143000"/>
            <a:ext cx="5899150" cy="3086100"/>
          </a:xfrm>
        </p:spPr>
      </p:sp>
      <p:sp>
        <p:nvSpPr>
          <p:cNvPr id="3" name="Notes Placeholder 2"/>
          <p:cNvSpPr>
            <a:spLocks noGrp="1"/>
          </p:cNvSpPr>
          <p:nvPr>
            <p:ph type="body" idx="1"/>
          </p:nvPr>
        </p:nvSpPr>
        <p:spPr/>
        <p:txBody>
          <a:bodyPr/>
          <a:lstStyle/>
          <a:p>
            <a:r>
              <a:rPr lang="en-US" dirty="0" err="1" smtClean="0"/>
              <a:t>Trên</a:t>
            </a:r>
            <a:r>
              <a:rPr lang="en-US" baseline="0" dirty="0" smtClean="0"/>
              <a:t> TG </a:t>
            </a:r>
            <a:r>
              <a:rPr lang="en-US" baseline="0" dirty="0" err="1" smtClean="0"/>
              <a:t>có</a:t>
            </a:r>
            <a:r>
              <a:rPr lang="en-US" baseline="0" dirty="0" smtClean="0"/>
              <a:t> </a:t>
            </a:r>
            <a:r>
              <a:rPr lang="en-US" baseline="0" dirty="0" err="1" smtClean="0"/>
              <a:t>một</a:t>
            </a:r>
            <a:r>
              <a:rPr lang="en-US" baseline="0" dirty="0" smtClean="0"/>
              <a:t> </a:t>
            </a:r>
            <a:r>
              <a:rPr lang="en-US" baseline="0" dirty="0" err="1" smtClean="0"/>
              <a:t>số</a:t>
            </a:r>
            <a:r>
              <a:rPr lang="en-US" baseline="0" dirty="0" smtClean="0"/>
              <a:t> </a:t>
            </a:r>
            <a:r>
              <a:rPr lang="en-US" baseline="0" dirty="0" err="1" smtClean="0"/>
              <a:t>đồng</a:t>
            </a:r>
            <a:r>
              <a:rPr lang="en-US" baseline="0" dirty="0" smtClean="0"/>
              <a:t> </a:t>
            </a:r>
            <a:r>
              <a:rPr lang="en-US" baseline="0" dirty="0" err="1" smtClean="0"/>
              <a:t>bằng</a:t>
            </a:r>
            <a:r>
              <a:rPr lang="en-US" baseline="0" dirty="0" smtClean="0"/>
              <a:t> </a:t>
            </a:r>
            <a:r>
              <a:rPr lang="en-US" baseline="0" dirty="0" err="1" smtClean="0"/>
              <a:t>lớn</a:t>
            </a:r>
            <a:r>
              <a:rPr lang="en-US" baseline="0" dirty="0" smtClean="0"/>
              <a:t> </a:t>
            </a:r>
            <a:r>
              <a:rPr lang="en-US" baseline="0" dirty="0" err="1" smtClean="0"/>
              <a:t>như</a:t>
            </a:r>
            <a:r>
              <a:rPr lang="en-US" baseline="0" dirty="0" smtClean="0"/>
              <a:t> ĐB </a:t>
            </a:r>
            <a:r>
              <a:rPr lang="en-US" baseline="0" dirty="0" err="1" smtClean="0"/>
              <a:t>Amadon</a:t>
            </a:r>
            <a:r>
              <a:rPr lang="en-US" baseline="0" dirty="0" smtClean="0"/>
              <a:t> (Nam </a:t>
            </a:r>
            <a:r>
              <a:rPr lang="en-US" baseline="0" dirty="0" err="1" smtClean="0"/>
              <a:t>Mỹ</a:t>
            </a:r>
            <a:r>
              <a:rPr lang="en-US" baseline="0" dirty="0" smtClean="0"/>
              <a:t>), ĐB </a:t>
            </a:r>
            <a:r>
              <a:rPr lang="en-US" baseline="0" dirty="0" err="1" smtClean="0"/>
              <a:t>đông</a:t>
            </a:r>
            <a:r>
              <a:rPr lang="en-US" baseline="0" dirty="0" smtClean="0"/>
              <a:t> </a:t>
            </a:r>
            <a:r>
              <a:rPr lang="en-US" baseline="0" dirty="0" err="1" smtClean="0"/>
              <a:t>âu</a:t>
            </a:r>
            <a:r>
              <a:rPr lang="en-US" baseline="0" dirty="0" smtClean="0"/>
              <a:t>, ĐB </a:t>
            </a:r>
            <a:r>
              <a:rPr lang="en-US" baseline="0" dirty="0" err="1" smtClean="0"/>
              <a:t>sông</a:t>
            </a:r>
            <a:r>
              <a:rPr lang="en-US" baseline="0" dirty="0" smtClean="0"/>
              <a:t> Nin (</a:t>
            </a:r>
            <a:r>
              <a:rPr lang="en-US" baseline="0" dirty="0" err="1" smtClean="0"/>
              <a:t>châu</a:t>
            </a:r>
            <a:r>
              <a:rPr lang="en-US" baseline="0" dirty="0" smtClean="0"/>
              <a:t> Phi), ĐB </a:t>
            </a:r>
            <a:r>
              <a:rPr lang="en-US" baseline="0" dirty="0" err="1" smtClean="0"/>
              <a:t>Hoa</a:t>
            </a:r>
            <a:r>
              <a:rPr lang="en-US" baseline="0" dirty="0" smtClean="0"/>
              <a:t> </a:t>
            </a:r>
            <a:r>
              <a:rPr lang="en-US" baseline="0" dirty="0" err="1" smtClean="0"/>
              <a:t>Bắc</a:t>
            </a:r>
            <a:r>
              <a:rPr lang="en-US" baseline="0" dirty="0" smtClean="0"/>
              <a:t> </a:t>
            </a:r>
            <a:r>
              <a:rPr lang="en-US" baseline="0" dirty="0" err="1" smtClean="0"/>
              <a:t>của</a:t>
            </a:r>
            <a:r>
              <a:rPr lang="en-US" baseline="0" dirty="0" smtClean="0"/>
              <a:t>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(TQ), ĐB </a:t>
            </a:r>
            <a:r>
              <a:rPr lang="en-US" baseline="0" dirty="0" err="1" smtClean="0"/>
              <a:t>sông</a:t>
            </a:r>
            <a:r>
              <a:rPr lang="en-US" baseline="0" dirty="0" smtClean="0"/>
              <a:t> </a:t>
            </a:r>
            <a:r>
              <a:rPr lang="en-US" baseline="0" dirty="0" err="1" smtClean="0"/>
              <a:t>Cửu</a:t>
            </a:r>
            <a:r>
              <a:rPr lang="en-US" baseline="0" dirty="0" smtClean="0"/>
              <a:t> Long (VN). </a:t>
            </a:r>
            <a:r>
              <a:rPr lang="en-US" baseline="0" dirty="0" err="1" smtClean="0"/>
              <a:t>Trên</a:t>
            </a:r>
            <a:r>
              <a:rPr lang="en-US" baseline="0" dirty="0" smtClean="0"/>
              <a:t> </a:t>
            </a:r>
            <a:r>
              <a:rPr lang="en-US" baseline="0" dirty="0" err="1" smtClean="0"/>
              <a:t>bản</a:t>
            </a:r>
            <a:r>
              <a:rPr lang="en-US" baseline="0" dirty="0" smtClean="0"/>
              <a:t> </a:t>
            </a:r>
            <a:r>
              <a:rPr lang="en-US" baseline="0" dirty="0" err="1" smtClean="0"/>
              <a:t>đồ</a:t>
            </a:r>
            <a:r>
              <a:rPr lang="en-US" baseline="0" dirty="0" smtClean="0"/>
              <a:t> </a:t>
            </a:r>
            <a:r>
              <a:rPr lang="en-US" baseline="0" dirty="0" err="1" smtClean="0"/>
              <a:t>này</a:t>
            </a:r>
            <a:r>
              <a:rPr lang="en-US" baseline="0" dirty="0" smtClean="0"/>
              <a:t> </a:t>
            </a:r>
            <a:r>
              <a:rPr lang="en-US" baseline="0" dirty="0" err="1" smtClean="0"/>
              <a:t>cô</a:t>
            </a:r>
            <a:r>
              <a:rPr lang="en-US" baseline="0" dirty="0" smtClean="0"/>
              <a:t> </a:t>
            </a:r>
            <a:r>
              <a:rPr lang="en-US" baseline="0" dirty="0" err="1" smtClean="0"/>
              <a:t>đã</a:t>
            </a:r>
            <a:r>
              <a:rPr lang="en-US" baseline="0" dirty="0" smtClean="0"/>
              <a:t> </a:t>
            </a:r>
            <a:r>
              <a:rPr lang="en-US" baseline="0" dirty="0" err="1" smtClean="0"/>
              <a:t>đánh</a:t>
            </a:r>
            <a:r>
              <a:rPr lang="en-US" baseline="0" dirty="0" smtClean="0"/>
              <a:t> </a:t>
            </a:r>
            <a:r>
              <a:rPr lang="en-US" baseline="0" dirty="0" err="1" smtClean="0"/>
              <a:t>dấu</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 </a:t>
            </a:r>
            <a:r>
              <a:rPr lang="en-US" baseline="0" dirty="0" err="1" smtClean="0"/>
              <a:t>bằng</a:t>
            </a:r>
            <a:r>
              <a:rPr lang="en-US" baseline="0" dirty="0" smtClean="0"/>
              <a:t> </a:t>
            </a:r>
            <a:r>
              <a:rPr lang="en-US" baseline="0" dirty="0" err="1" smtClean="0"/>
              <a:t>nền</a:t>
            </a:r>
            <a:r>
              <a:rPr lang="en-US" baseline="0" dirty="0" smtClean="0"/>
              <a:t> </a:t>
            </a:r>
            <a:r>
              <a:rPr lang="en-US" baseline="0" dirty="0" err="1" smtClean="0"/>
              <a:t>màu</a:t>
            </a:r>
            <a:r>
              <a:rPr lang="en-US" baseline="0" dirty="0" smtClean="0"/>
              <a:t> </a:t>
            </a:r>
            <a:r>
              <a:rPr lang="en-US" baseline="0" dirty="0" err="1" smtClean="0"/>
              <a:t>xanh</a:t>
            </a:r>
            <a:r>
              <a:rPr lang="en-US" baseline="0" dirty="0" smtClean="0"/>
              <a:t> </a:t>
            </a:r>
            <a:r>
              <a:rPr lang="en-US" baseline="0" dirty="0" err="1" smtClean="0"/>
              <a:t>lá</a:t>
            </a:r>
            <a:r>
              <a:rPr lang="en-US" baseline="0" dirty="0" smtClean="0"/>
              <a:t> </a:t>
            </a:r>
            <a:r>
              <a:rPr lang="en-US" baseline="0" dirty="0" err="1" smtClean="0"/>
              <a:t>đậm</a:t>
            </a:r>
            <a:r>
              <a:rPr lang="en-US" baseline="0" dirty="0" smtClean="0"/>
              <a:t> </a:t>
            </a:r>
            <a:r>
              <a:rPr lang="en-US" baseline="0" dirty="0" err="1" smtClean="0"/>
              <a:t>hơn</a:t>
            </a:r>
            <a:r>
              <a:rPr lang="en-US" baseline="0" dirty="0" smtClean="0"/>
              <a:t> </a:t>
            </a:r>
            <a:r>
              <a:rPr lang="en-US" baseline="0" dirty="0" err="1" smtClean="0"/>
              <a:t>các</a:t>
            </a:r>
            <a:r>
              <a:rPr lang="en-US" baseline="0" dirty="0" smtClean="0"/>
              <a:t> </a:t>
            </a:r>
            <a:r>
              <a:rPr lang="en-US" baseline="0" dirty="0" err="1" smtClean="0"/>
              <a:t>đb</a:t>
            </a:r>
            <a:r>
              <a:rPr lang="en-US" baseline="0" dirty="0" smtClean="0"/>
              <a:t> </a:t>
            </a:r>
            <a:r>
              <a:rPr lang="en-US" baseline="0" dirty="0" err="1" smtClean="0"/>
              <a:t>còn</a:t>
            </a:r>
            <a:r>
              <a:rPr lang="en-US" baseline="0" dirty="0" smtClean="0"/>
              <a:t> </a:t>
            </a:r>
            <a:r>
              <a:rPr lang="en-US" baseline="0" dirty="0" err="1" smtClean="0"/>
              <a:t>lại</a:t>
            </a:r>
            <a:r>
              <a:rPr lang="en-US" baseline="0" dirty="0" smtClean="0"/>
              <a:t>. </a:t>
            </a:r>
            <a:r>
              <a:rPr lang="en-US" baseline="0" dirty="0" err="1" smtClean="0"/>
              <a:t>Cô</a:t>
            </a:r>
            <a:r>
              <a:rPr lang="en-US" baseline="0" dirty="0" smtClean="0"/>
              <a:t> </a:t>
            </a:r>
            <a:r>
              <a:rPr lang="en-US" baseline="0" dirty="0" err="1" smtClean="0"/>
              <a:t>mời</a:t>
            </a:r>
            <a:r>
              <a:rPr lang="en-US" baseline="0" dirty="0" smtClean="0"/>
              <a:t> 1 </a:t>
            </a:r>
            <a:r>
              <a:rPr lang="en-US" baseline="0" dirty="0" err="1" smtClean="0"/>
              <a:t>bạn</a:t>
            </a:r>
            <a:r>
              <a:rPr lang="en-US" baseline="0" dirty="0" smtClean="0"/>
              <a:t> </a:t>
            </a:r>
            <a:r>
              <a:rPr lang="en-US" baseline="0" dirty="0" err="1" smtClean="0"/>
              <a:t>lên</a:t>
            </a:r>
            <a:r>
              <a:rPr lang="en-US" baseline="0" dirty="0" smtClean="0"/>
              <a:t> </a:t>
            </a:r>
            <a:r>
              <a:rPr lang="en-US" baseline="0" dirty="0" err="1" smtClean="0"/>
              <a:t>xác</a:t>
            </a:r>
            <a:r>
              <a:rPr lang="en-US" baseline="0" dirty="0" smtClean="0"/>
              <a:t> </a:t>
            </a:r>
            <a:r>
              <a:rPr lang="en-US" baseline="0" dirty="0" err="1" smtClean="0"/>
              <a:t>định</a:t>
            </a:r>
            <a:r>
              <a:rPr lang="en-US" baseline="0" dirty="0" smtClean="0"/>
              <a:t> </a:t>
            </a:r>
            <a:r>
              <a:rPr lang="en-US" baseline="0" dirty="0" err="1" smtClean="0"/>
              <a:t>cho</a:t>
            </a:r>
            <a:r>
              <a:rPr lang="en-US" baseline="0" dirty="0" smtClean="0"/>
              <a:t> </a:t>
            </a:r>
            <a:r>
              <a:rPr lang="en-US" baseline="0" dirty="0" err="1" smtClean="0"/>
              <a:t>cô</a:t>
            </a:r>
            <a:r>
              <a:rPr lang="en-US" baseline="0" dirty="0" smtClean="0"/>
              <a:t> </a:t>
            </a:r>
            <a:r>
              <a:rPr lang="en-US" baseline="0" dirty="0" err="1" smtClean="0"/>
              <a:t>vị</a:t>
            </a:r>
            <a:r>
              <a:rPr lang="en-US" baseline="0" dirty="0" smtClean="0"/>
              <a:t> </a:t>
            </a:r>
            <a:r>
              <a:rPr lang="en-US" baseline="0" dirty="0" err="1" smtClean="0"/>
              <a:t>trí</a:t>
            </a:r>
            <a:r>
              <a:rPr lang="en-US" baseline="0" dirty="0" smtClean="0"/>
              <a:t> </a:t>
            </a:r>
            <a:r>
              <a:rPr lang="en-US" baseline="0" dirty="0" err="1" smtClean="0"/>
              <a:t>các</a:t>
            </a:r>
            <a:r>
              <a:rPr lang="en-US" baseline="0" dirty="0" smtClean="0"/>
              <a:t> ĐB </a:t>
            </a:r>
            <a:r>
              <a:rPr lang="en-US" baseline="0" dirty="0" err="1" smtClean="0"/>
              <a:t>của</a:t>
            </a:r>
            <a:r>
              <a:rPr lang="en-US" baseline="0" dirty="0" smtClean="0"/>
              <a:t> </a:t>
            </a:r>
            <a:r>
              <a:rPr lang="en-US" baseline="0" dirty="0" err="1" smtClean="0"/>
              <a:t>sông</a:t>
            </a:r>
            <a:r>
              <a:rPr lang="en-US" baseline="0" dirty="0" smtClean="0"/>
              <a:t> Nin, </a:t>
            </a:r>
            <a:r>
              <a:rPr lang="en-US" baseline="0" dirty="0" err="1" smtClean="0"/>
              <a:t>sông</a:t>
            </a:r>
            <a:r>
              <a:rPr lang="en-US" baseline="0" dirty="0" smtClean="0"/>
              <a:t> </a:t>
            </a:r>
            <a:r>
              <a:rPr lang="en-US" baseline="0" dirty="0" err="1" smtClean="0"/>
              <a:t>Hoàng</a:t>
            </a:r>
            <a:r>
              <a:rPr lang="en-US" baseline="0" dirty="0" smtClean="0"/>
              <a:t> </a:t>
            </a:r>
            <a:r>
              <a:rPr lang="en-US" baseline="0" dirty="0" err="1" smtClean="0"/>
              <a:t>Hà</a:t>
            </a:r>
            <a:r>
              <a:rPr lang="en-US" baseline="0" dirty="0" smtClean="0"/>
              <a:t> </a:t>
            </a:r>
            <a:r>
              <a:rPr lang="en-US" baseline="0" dirty="0" err="1" smtClean="0"/>
              <a:t>và</a:t>
            </a:r>
            <a:r>
              <a:rPr lang="en-US" baseline="0" dirty="0" smtClean="0"/>
              <a:t> </a:t>
            </a:r>
            <a:r>
              <a:rPr lang="en-US" baseline="0" dirty="0" err="1" smtClean="0"/>
              <a:t>sông</a:t>
            </a:r>
            <a:r>
              <a:rPr lang="en-US" baseline="0" dirty="0" smtClean="0"/>
              <a:t> </a:t>
            </a:r>
            <a:r>
              <a:rPr lang="en-US" baseline="0" dirty="0" err="1" smtClean="0"/>
              <a:t>Cửu</a:t>
            </a:r>
            <a:r>
              <a:rPr lang="en-US" baseline="0" dirty="0" smtClean="0"/>
              <a:t> Long</a:t>
            </a:r>
            <a:endParaRPr lang="en-US" dirty="0"/>
          </a:p>
        </p:txBody>
      </p:sp>
      <p:sp>
        <p:nvSpPr>
          <p:cNvPr id="4" name="Slide Number Placeholder 3"/>
          <p:cNvSpPr>
            <a:spLocks noGrp="1"/>
          </p:cNvSpPr>
          <p:nvPr>
            <p:ph type="sldNum" sz="quarter" idx="10"/>
          </p:nvPr>
        </p:nvSpPr>
        <p:spPr/>
        <p:txBody>
          <a:bodyPr/>
          <a:lstStyle/>
          <a:p>
            <a:fld id="{07FEB35F-FE45-442F-BC50-7CD0764F4773}" type="slidenum">
              <a:rPr lang="en-US" smtClean="0"/>
              <a:pPr/>
              <a:t>17</a:t>
            </a:fld>
            <a:endParaRPr lang="en-US"/>
          </a:p>
        </p:txBody>
      </p:sp>
    </p:spTree>
    <p:extLst>
      <p:ext uri="{BB962C8B-B14F-4D97-AF65-F5344CB8AC3E}">
        <p14:creationId xmlns:p14="http://schemas.microsoft.com/office/powerpoint/2010/main" val="149702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862328" y="326324"/>
            <a:ext cx="9628632" cy="1334848"/>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862328" y="1677477"/>
            <a:ext cx="9628632" cy="1589105"/>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9EDCE044-072D-4E79-AD5E-B5B5119048E2}" type="slidenum">
              <a:rPr lang="en-US" smtClean="0"/>
              <a:pPr/>
              <a:t>‹#›</a:t>
            </a:fld>
            <a:endParaRPr lang="en-US"/>
          </a:p>
        </p:txBody>
      </p:sp>
      <p:sp>
        <p:nvSpPr>
          <p:cNvPr id="8" name="Oval 7"/>
          <p:cNvSpPr/>
          <p:nvPr/>
        </p:nvSpPr>
        <p:spPr>
          <a:xfrm>
            <a:off x="1197863" y="1281913"/>
            <a:ext cx="273406" cy="190693"/>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504329" y="1219543"/>
            <a:ext cx="83210" cy="5803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249019"/>
            <a:ext cx="2377440" cy="5305654"/>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485900" y="249020"/>
            <a:ext cx="7231380" cy="5305654"/>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967757" y="-49"/>
            <a:ext cx="8915400" cy="6218287"/>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3351910" y="2357749"/>
            <a:ext cx="8321040" cy="2072746"/>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351910" y="967281"/>
            <a:ext cx="8321040" cy="1368876"/>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9EDCE044-072D-4E79-AD5E-B5B5119048E2}" type="slidenum">
              <a:rPr lang="en-US" smtClean="0"/>
              <a:pPr/>
              <a:t>‹#›</a:t>
            </a:fld>
            <a:endParaRPr lang="en-US"/>
          </a:p>
        </p:txBody>
      </p:sp>
      <p:sp>
        <p:nvSpPr>
          <p:cNvPr id="10" name="Rectangle 9"/>
          <p:cNvSpPr/>
          <p:nvPr/>
        </p:nvSpPr>
        <p:spPr bwMode="invGray">
          <a:xfrm>
            <a:off x="2971800" y="0"/>
            <a:ext cx="99060" cy="6218287"/>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824017" y="2552085"/>
            <a:ext cx="273406" cy="190693"/>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3130483" y="2489716"/>
            <a:ext cx="83210" cy="5803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290" y="248730"/>
            <a:ext cx="9747504" cy="1036373"/>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866290" y="1381831"/>
            <a:ext cx="4754880" cy="422840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858914" y="1381831"/>
            <a:ext cx="4754880" cy="422840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94360" y="4678944"/>
            <a:ext cx="10698480" cy="1036373"/>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94360" y="297654"/>
            <a:ext cx="5230368" cy="580369"/>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062472" y="297654"/>
            <a:ext cx="5230368" cy="580369"/>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594360" y="878909"/>
            <a:ext cx="5230368" cy="3730943"/>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062472" y="878909"/>
            <a:ext cx="5230368" cy="3730943"/>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66290" y="248730"/>
            <a:ext cx="9747504" cy="1036373"/>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319479" y="0"/>
            <a:ext cx="10567721" cy="6218238"/>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9EDCE044-072D-4E79-AD5E-B5B5119048E2}" type="slidenum">
              <a:rPr lang="en-US" smtClean="0"/>
              <a:pPr/>
              <a:t>‹#›</a:t>
            </a:fld>
            <a:endParaRPr lang="en-US"/>
          </a:p>
        </p:txBody>
      </p:sp>
      <p:sp>
        <p:nvSpPr>
          <p:cNvPr id="6" name="Rectangle 5"/>
          <p:cNvSpPr/>
          <p:nvPr/>
        </p:nvSpPr>
        <p:spPr bwMode="invGray">
          <a:xfrm>
            <a:off x="1319479" y="-49"/>
            <a:ext cx="95098" cy="6218287"/>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96555"/>
            <a:ext cx="4953000" cy="1053646"/>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94360" y="1275713"/>
            <a:ext cx="4953000" cy="633339"/>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594360" y="1934563"/>
            <a:ext cx="10599420" cy="3620109"/>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EDCE044-072D-4E79-AD5E-B5B5119048E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52965" y="967281"/>
            <a:ext cx="3566160" cy="179638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A4B2A17D-4E28-45F6-8C8B-16A2067A2CF2}" type="datetimeFigureOut">
              <a:rPr lang="en-US" smtClean="0"/>
              <a:pPr/>
              <a:t>2/9/2022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9EDCE044-072D-4E79-AD5E-B5B5119048E2}" type="slidenum">
              <a:rPr lang="en-US" smtClean="0"/>
              <a:pPr/>
              <a:t>‹#›</a:t>
            </a:fld>
            <a:endParaRPr lang="en-US"/>
          </a:p>
        </p:txBody>
      </p:sp>
      <p:sp>
        <p:nvSpPr>
          <p:cNvPr id="8" name="Rectangle 7"/>
          <p:cNvSpPr/>
          <p:nvPr/>
        </p:nvSpPr>
        <p:spPr>
          <a:xfrm>
            <a:off x="990600" y="967281"/>
            <a:ext cx="5943600" cy="4145492"/>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089660" y="1036376"/>
            <a:ext cx="5745480" cy="318667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15743" y="865313"/>
            <a:ext cx="891540" cy="18525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6504767" y="849396"/>
            <a:ext cx="843991" cy="185251"/>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1089660" y="4352767"/>
            <a:ext cx="5745480" cy="690915"/>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1060704" y="-739807"/>
            <a:ext cx="2130553" cy="14860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9462" y="19134"/>
            <a:ext cx="2212848" cy="1543399"/>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237746" y="956652"/>
            <a:ext cx="1463432" cy="99976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316736" y="-49"/>
            <a:ext cx="10570465" cy="6218287"/>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866290" y="249018"/>
            <a:ext cx="9747504" cy="1036373"/>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866290" y="1312739"/>
            <a:ext cx="9747504" cy="4352767"/>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655820" y="5717324"/>
            <a:ext cx="2773680" cy="431822"/>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A4B2A17D-4E28-45F6-8C8B-16A2067A2CF2}" type="datetimeFigureOut">
              <a:rPr lang="en-US" smtClean="0"/>
              <a:pPr/>
              <a:t>2/9/2022</a:t>
            </a:fld>
            <a:endParaRPr lang="en-US"/>
          </a:p>
        </p:txBody>
      </p:sp>
      <p:sp>
        <p:nvSpPr>
          <p:cNvPr id="10" name="Footer Placeholder 9"/>
          <p:cNvSpPr>
            <a:spLocks noGrp="1"/>
          </p:cNvSpPr>
          <p:nvPr>
            <p:ph type="ftr" sz="quarter" idx="3"/>
          </p:nvPr>
        </p:nvSpPr>
        <p:spPr>
          <a:xfrm>
            <a:off x="7429500" y="5717324"/>
            <a:ext cx="3764280" cy="431822"/>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11197742" y="5717324"/>
            <a:ext cx="594360" cy="431822"/>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9EDCE044-072D-4E79-AD5E-B5B5119048E2}" type="slidenum">
              <a:rPr lang="en-US" smtClean="0"/>
              <a:pPr/>
              <a:t>‹#›</a:t>
            </a:fld>
            <a:endParaRPr lang="en-US"/>
          </a:p>
        </p:txBody>
      </p:sp>
      <p:sp>
        <p:nvSpPr>
          <p:cNvPr id="15" name="Rectangle 14"/>
          <p:cNvSpPr/>
          <p:nvPr/>
        </p:nvSpPr>
        <p:spPr bwMode="invGray">
          <a:xfrm>
            <a:off x="1319479" y="-49"/>
            <a:ext cx="95098" cy="6218287"/>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jpeg"/><Relationship Id="rId4" Type="http://schemas.microsoft.com/office/2007/relationships/hdphoto" Target="../media/hdphoto3.wdp"/><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hyperlink" Target="http://my.opera.com/dialygovap/albums/showpic.dml?album=312134&amp;picture=4599408" TargetMode="Externa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my.opera.com/dialygovap/albums/showpic.dml?album=312134&amp;picture=4599431"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1" name="Rectangle 20"/>
          <p:cNvSpPr/>
          <p:nvPr/>
        </p:nvSpPr>
        <p:spPr>
          <a:xfrm>
            <a:off x="1711570" y="715107"/>
            <a:ext cx="8921261" cy="2585323"/>
          </a:xfrm>
          <a:prstGeom prst="rect">
            <a:avLst/>
          </a:prstGeom>
          <a:noFill/>
        </p:spPr>
        <p:txBody>
          <a:bodyPr wrap="square" lIns="91440" tIns="45720" rIns="91440" bIns="45720">
            <a:spAutoFit/>
          </a:bodyPr>
          <a:lstStyle/>
          <a:p>
            <a:pPr algn="ctr"/>
            <a:r>
              <a:rPr lang="en-US" sz="5400" b="1" dirty="0" smtClean="0">
                <a:ln w="9525">
                  <a:solidFill>
                    <a:schemeClr val="accent2">
                      <a:lumMod val="50000"/>
                    </a:schemeClr>
                  </a:solidFill>
                  <a:prstDash val="solid"/>
                  <a:miter lim="800000"/>
                </a:ln>
                <a:solidFill>
                  <a:srgbClr val="FF0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itchFamily="18" charset="0"/>
                <a:cs typeface="Times New Roman" pitchFamily="18" charset="0"/>
              </a:rPr>
              <a:t>PHÒNG GIÁO DỤC VÀ ĐÀO TẠO QUẬN GÒ VẤP</a:t>
            </a:r>
          </a:p>
          <a:p>
            <a:pPr algn="ctr"/>
            <a:r>
              <a:rPr lang="en-US" sz="5400" b="1" dirty="0" smtClean="0">
                <a:ln w="9525">
                  <a:solidFill>
                    <a:schemeClr val="accent2">
                      <a:lumMod val="50000"/>
                    </a:schemeClr>
                  </a:solidFill>
                  <a:prstDash val="solid"/>
                  <a:miter lim="800000"/>
                </a:ln>
                <a:solidFill>
                  <a:srgbClr val="FF0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itchFamily="18" charset="0"/>
                <a:cs typeface="Times New Roman" pitchFamily="18" charset="0"/>
              </a:rPr>
              <a:t>LỊCH SỬ-ĐỊA LÍ 6</a:t>
            </a:r>
            <a:endParaRPr lang="vi-VN" sz="5400" b="1" dirty="0">
              <a:ln w="9525">
                <a:solidFill>
                  <a:schemeClr val="accent2">
                    <a:lumMod val="50000"/>
                  </a:schemeClr>
                </a:solidFill>
                <a:prstDash val="solid"/>
                <a:miter lim="800000"/>
              </a:ln>
              <a:solidFill>
                <a:srgbClr val="FF0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7082264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440244" y="2814145"/>
          <a:ext cx="11205497" cy="3404092"/>
        </p:xfrm>
        <a:graphic>
          <a:graphicData uri="http://schemas.openxmlformats.org/drawingml/2006/table">
            <a:tbl>
              <a:tblPr firstRow="1" bandRow="1">
                <a:tableStyleId>{5C22544A-7EE6-4342-B048-85BDC9FD1C3A}</a:tableStyleId>
              </a:tblPr>
              <a:tblGrid>
                <a:gridCol w="2011491"/>
                <a:gridCol w="3470637"/>
                <a:gridCol w="5723369"/>
              </a:tblGrid>
              <a:tr h="8391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808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8243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tc>
              </a:tr>
              <a:tr h="466177">
                <a:tc>
                  <a:txBody>
                    <a:bodyPr/>
                    <a:lstStyle/>
                    <a:p>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r>
              <a:tr h="466177">
                <a:tc>
                  <a:txBody>
                    <a:bodyPr/>
                    <a:lstStyle/>
                    <a:p>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1958207" y="1"/>
            <a:ext cx="7745253" cy="2672362"/>
          </a:xfrm>
          <a:prstGeom prst="rect">
            <a:avLst/>
          </a:prstGeom>
        </p:spPr>
      </p:pic>
      <p:sp>
        <p:nvSpPr>
          <p:cNvPr id="2" name="Rectangle 1"/>
          <p:cNvSpPr/>
          <p:nvPr/>
        </p:nvSpPr>
        <p:spPr>
          <a:xfrm>
            <a:off x="2539299" y="3664320"/>
            <a:ext cx="3207952"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67480" y="3316395"/>
            <a:ext cx="5519058"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47082" y="3664320"/>
            <a:ext cx="5471296"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539298" y="4350299"/>
            <a:ext cx="3207952"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047083" y="4420862"/>
            <a:ext cx="5280253"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rộng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lớn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bề</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khá</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chia </a:t>
            </a:r>
            <a:r>
              <a:rPr lang="en-US" b="1" baseline="0" dirty="0" err="1" smtClean="0">
                <a:solidFill>
                  <a:srgbClr val="0070C0"/>
                </a:solidFill>
                <a:latin typeface="Times New Roman" panose="02020603050405020304" pitchFamily="18" charset="0"/>
                <a:cs typeface="Times New Roman" panose="02020603050405020304" pitchFamily="18" charset="0"/>
              </a:rPr>
              <a:t>tách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các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vùng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xung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quanh</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084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193" y="2"/>
            <a:ext cx="6027304" cy="2897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940" y="67281"/>
            <a:ext cx="5614434" cy="2832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431" y="3254496"/>
            <a:ext cx="6028509" cy="2963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8344" y="3253035"/>
            <a:ext cx="5558858" cy="2965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0" y="2803899"/>
            <a:ext cx="11887200" cy="892552"/>
          </a:xfrm>
          <a:prstGeom prst="rect">
            <a:avLst/>
          </a:prstGeom>
          <a:solidFill>
            <a:schemeClr val="accent4">
              <a:lumMod val="40000"/>
              <a:lumOff val="60000"/>
            </a:schemeClr>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vi-VN" sz="2600" b="1" dirty="0">
                <a:solidFill>
                  <a:srgbClr val="0000FF"/>
                </a:solidFill>
                <a:latin typeface="Times New Roman" pitchFamily="18" charset="0"/>
                <a:cs typeface="Times New Roman" pitchFamily="18" charset="0"/>
              </a:rPr>
              <a:t>Cao nguyên là nơi thuận lợi cho việc trồng cây công nghiệp và chăn nuôi gia súc lớn.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14819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949" y="1423234"/>
            <a:ext cx="5964828" cy="2426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728" y="1507406"/>
            <a:ext cx="5691525" cy="225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51" y="3930817"/>
            <a:ext cx="5964829" cy="22666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8729" y="3859064"/>
            <a:ext cx="5691524" cy="2338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0" y="1"/>
            <a:ext cx="11887200" cy="1569660"/>
          </a:xfrm>
          <a:prstGeom prst="rect">
            <a:avLst/>
          </a:prstGeom>
          <a:solidFill>
            <a:schemeClr val="accent4">
              <a:lumMod val="40000"/>
              <a:lumOff val="60000"/>
            </a:schemeClr>
          </a:solidFill>
        </p:spPr>
        <p:txBody>
          <a:bodyPr wrap="square">
            <a:spAutoFit/>
          </a:bodyPr>
          <a:lstStyle/>
          <a:p>
            <a:r>
              <a:rPr lang="en-US" sz="2400" b="1" dirty="0" err="1">
                <a:solidFill>
                  <a:srgbClr val="0070C0"/>
                </a:solidFill>
                <a:latin typeface="Times New Roman" panose="02020603050405020304" pitchFamily="18" charset="0"/>
                <a:cs typeface="Times New Roman" panose="02020603050405020304" pitchFamily="18" charset="0"/>
              </a:rPr>
              <a:t>Ngoài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thế</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mạnh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cây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nghiệp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nuôi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súc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thì</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mẻ</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rất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hợp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loại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rau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ôn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Cảnh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sắc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nhiên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tươi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đẹp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địa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đáo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khí</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hậu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trong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biến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những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cao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trở</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thành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điểm</a:t>
            </a:r>
            <a:r>
              <a:rPr lang="en-US" sz="2400" b="1" dirty="0">
                <a:solidFill>
                  <a:srgbClr val="0070C0"/>
                </a:solidFill>
                <a:latin typeface="Times New Roman" panose="02020603050405020304" pitchFamily="18" charset="0"/>
                <a:cs typeface="Times New Roman" panose="02020603050405020304" pitchFamily="18" charset="0"/>
              </a:rPr>
              <a:t> du </a:t>
            </a:r>
            <a:r>
              <a:rPr lang="en-US" sz="2400" b="1" dirty="0" err="1">
                <a:solidFill>
                  <a:srgbClr val="0070C0"/>
                </a:solidFill>
                <a:latin typeface="Times New Roman" panose="02020603050405020304" pitchFamily="18" charset="0"/>
                <a:cs typeface="Times New Roman" panose="02020603050405020304" pitchFamily="18" charset="0"/>
              </a:rPr>
              <a:t>lịch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hấp</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dẫn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Lạt</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Mộc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Văn</a:t>
            </a:r>
            <a:r>
              <a:rPr lang="en-US" sz="24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334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2100902"/>
              </p:ext>
            </p:extLst>
          </p:nvPr>
        </p:nvGraphicFramePr>
        <p:xfrm>
          <a:off x="416365" y="2754927"/>
          <a:ext cx="11205497" cy="3413636"/>
        </p:xfrm>
        <a:graphic>
          <a:graphicData uri="http://schemas.openxmlformats.org/drawingml/2006/table">
            <a:tbl>
              <a:tblPr firstRow="1" bandRow="1">
                <a:tableStyleId>{5C22544A-7EE6-4342-B048-85BDC9FD1C3A}</a:tableStyleId>
              </a:tblPr>
              <a:tblGrid>
                <a:gridCol w="2011491"/>
                <a:gridCol w="3470637"/>
                <a:gridCol w="5723369"/>
              </a:tblGrid>
              <a:tr h="7761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5884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Nhô</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cao</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rõ</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rệt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gồm</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đỉnh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và</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chân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841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smtClean="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tương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đối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rộng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lớn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bề</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khá</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bằng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phẳng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dốc</a:t>
                      </a:r>
                      <a:r>
                        <a:rPr lang="en-US" sz="1700" b="1" baseline="0" dirty="0" smtClean="0">
                          <a:solidFill>
                            <a:srgbClr val="0070C0"/>
                          </a:solidFill>
                          <a:latin typeface="Times New Roman" panose="02020603050405020304" pitchFamily="18" charset="0"/>
                          <a:cs typeface="Times New Roman" panose="02020603050405020304" pitchFamily="18" charset="0"/>
                        </a:rPr>
                        <a:t>, chia </a:t>
                      </a:r>
                      <a:r>
                        <a:rPr lang="en-US" sz="1700" b="1" baseline="0" dirty="0" err="1" smtClean="0">
                          <a:solidFill>
                            <a:srgbClr val="0070C0"/>
                          </a:solidFill>
                          <a:latin typeface="Times New Roman" panose="02020603050405020304" pitchFamily="18" charset="0"/>
                          <a:cs typeface="Times New Roman" panose="02020603050405020304" pitchFamily="18" charset="0"/>
                        </a:rPr>
                        <a:t>tách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các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r>
                        <a:rPr lang="en-US" sz="1700" b="1" baseline="0" dirty="0" smtClean="0">
                          <a:solidFill>
                            <a:srgbClr val="0070C0"/>
                          </a:solidFill>
                          <a:latin typeface="Times New Roman" panose="02020603050405020304" pitchFamily="18" charset="0"/>
                          <a:cs typeface="Times New Roman" panose="02020603050405020304" pitchFamily="18" charset="0"/>
                        </a:rPr>
                        <a:t>.</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763940">
                <a:tc>
                  <a:txBody>
                    <a:bodyPr/>
                    <a:lstStyle/>
                    <a:p>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r>
              <a:tr h="431201">
                <a:tc>
                  <a:txBody>
                    <a:bodyPr/>
                    <a:lstStyle/>
                    <a:p>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1958206" y="0"/>
            <a:ext cx="7665651" cy="2650154"/>
          </a:xfrm>
          <a:prstGeom prst="rect">
            <a:avLst/>
          </a:prstGeom>
        </p:spPr>
      </p:pic>
      <p:sp>
        <p:nvSpPr>
          <p:cNvPr id="2" name="Rectangle 1"/>
          <p:cNvSpPr/>
          <p:nvPr/>
        </p:nvSpPr>
        <p:spPr>
          <a:xfrm>
            <a:off x="2378577" y="4770141"/>
            <a:ext cx="3312955" cy="646331"/>
          </a:xfrm>
          <a:prstGeom prst="rect">
            <a:avLst/>
          </a:prstGeom>
        </p:spPr>
        <p:txBody>
          <a:bodyPr wrap="squar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Không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quá</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30100" y="4770137"/>
            <a:ext cx="5105885"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Nhô</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cao</a:t>
            </a:r>
            <a:r>
              <a:rPr lang="en-US" b="1" dirty="0">
                <a:solidFill>
                  <a:srgbClr val="0070C0"/>
                </a:solidFill>
                <a:latin typeface="Times New Roman" panose="02020603050405020304" pitchFamily="18" charset="0"/>
                <a:cs typeface="Times New Roman" panose="02020603050405020304" pitchFamily="18" charset="0"/>
              </a:rPr>
              <a:t>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xung</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quanh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đỉnh</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tròn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sườn</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thoải</a:t>
            </a:r>
            <a:r>
              <a:rPr lang="en-US"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49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01636" y="52372"/>
            <a:ext cx="5700658" cy="2965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1661" y="3155856"/>
            <a:ext cx="5997876" cy="2993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08943" y="3086914"/>
            <a:ext cx="5593352" cy="3062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91661" y="52374"/>
            <a:ext cx="6009973" cy="30345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5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097622"/>
              </p:ext>
            </p:extLst>
          </p:nvPr>
        </p:nvGraphicFramePr>
        <p:xfrm>
          <a:off x="408404" y="2466221"/>
          <a:ext cx="11205497" cy="3645832"/>
        </p:xfrm>
        <a:graphic>
          <a:graphicData uri="http://schemas.openxmlformats.org/drawingml/2006/table">
            <a:tbl>
              <a:tblPr firstRow="1" bandRow="1">
                <a:tableStyleId>{5C22544A-7EE6-4342-B048-85BDC9FD1C3A}</a:tableStyleId>
              </a:tblPr>
              <a:tblGrid>
                <a:gridCol w="2011491"/>
                <a:gridCol w="3470637"/>
                <a:gridCol w="5723369"/>
              </a:tblGrid>
              <a:tr h="8512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6365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Nhô</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cao</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rõ</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rệt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gồm</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đỉnh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và</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chân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8412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smtClean="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tương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đối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rộng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lớn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bề</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khá</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bằng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phẳng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dốc</a:t>
                      </a:r>
                      <a:r>
                        <a:rPr lang="en-US" sz="1700" b="1" baseline="0" dirty="0" smtClean="0">
                          <a:solidFill>
                            <a:srgbClr val="0070C0"/>
                          </a:solidFill>
                          <a:latin typeface="Times New Roman" panose="02020603050405020304" pitchFamily="18" charset="0"/>
                          <a:cs typeface="Times New Roman" panose="02020603050405020304" pitchFamily="18" charset="0"/>
                        </a:rPr>
                        <a:t>, chia </a:t>
                      </a:r>
                      <a:r>
                        <a:rPr lang="en-US" sz="1700" b="1" baseline="0" dirty="0" err="1" smtClean="0">
                          <a:solidFill>
                            <a:srgbClr val="0070C0"/>
                          </a:solidFill>
                          <a:latin typeface="Times New Roman" panose="02020603050405020304" pitchFamily="18" charset="0"/>
                          <a:cs typeface="Times New Roman" panose="02020603050405020304" pitchFamily="18" charset="0"/>
                        </a:rPr>
                        <a:t>tách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các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r>
                        <a:rPr lang="en-US" sz="1700" b="1" baseline="0" dirty="0" smtClean="0">
                          <a:solidFill>
                            <a:srgbClr val="0070C0"/>
                          </a:solidFill>
                          <a:latin typeface="Times New Roman" panose="02020603050405020304" pitchFamily="18" charset="0"/>
                          <a:cs typeface="Times New Roman" panose="02020603050405020304" pitchFamily="18" charset="0"/>
                        </a:rPr>
                        <a:t>.</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636539">
                <a:tc>
                  <a:txBody>
                    <a:bodyPr/>
                    <a:lstStyle/>
                    <a:p>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algn="just"/>
                      <a:r>
                        <a:rPr lang="en-US" sz="1700" b="1" dirty="0" err="1" smtClean="0">
                          <a:solidFill>
                            <a:srgbClr val="0070C0"/>
                          </a:solidFill>
                          <a:latin typeface="Times New Roman" panose="02020603050405020304" pitchFamily="18" charset="0"/>
                          <a:cs typeface="Times New Roman" panose="02020603050405020304" pitchFamily="18" charset="0"/>
                        </a:rPr>
                        <a:t>Không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quá</a:t>
                      </a:r>
                      <a:r>
                        <a:rPr lang="en-US" sz="1700" b="1" baseline="0" dirty="0" smtClean="0">
                          <a:solidFill>
                            <a:srgbClr val="0070C0"/>
                          </a:solidFill>
                          <a:latin typeface="Times New Roman" panose="02020603050405020304" pitchFamily="18" charset="0"/>
                          <a:cs typeface="Times New Roman" panose="02020603050405020304" pitchFamily="18" charset="0"/>
                        </a:rPr>
                        <a:t> 200m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algn="just"/>
                      <a:r>
                        <a:rPr lang="en-US" sz="1700" b="1" dirty="0" err="1" smtClean="0">
                          <a:solidFill>
                            <a:srgbClr val="0070C0"/>
                          </a:solidFill>
                          <a:latin typeface="Times New Roman" panose="02020603050405020304" pitchFamily="18" charset="0"/>
                          <a:cs typeface="Times New Roman" panose="02020603050405020304" pitchFamily="18" charset="0"/>
                        </a:rPr>
                        <a:t>Nhô</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cao</a:t>
                      </a:r>
                      <a:r>
                        <a:rPr lang="en-US" sz="1700" b="1" baseline="0" dirty="0" smtClean="0">
                          <a:solidFill>
                            <a:srgbClr val="0070C0"/>
                          </a:solidFill>
                          <a:latin typeface="Times New Roman" panose="02020603050405020304" pitchFamily="18" charset="0"/>
                          <a:cs typeface="Times New Roman" panose="02020603050405020304" pitchFamily="18" charset="0"/>
                        </a:rPr>
                        <a:t>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đỉnh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tròn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thoải</a:t>
                      </a:r>
                      <a:r>
                        <a:rPr lang="en-US" sz="1700" b="1" baseline="0" dirty="0" smtClean="0">
                          <a:solidFill>
                            <a:srgbClr val="0070C0"/>
                          </a:solidFill>
                          <a:latin typeface="Times New Roman" panose="02020603050405020304" pitchFamily="18" charset="0"/>
                          <a:cs typeface="Times New Roman" panose="02020603050405020304" pitchFamily="18" charset="0"/>
                        </a:rPr>
                        <a:t>.</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r>
              <a:tr h="680209">
                <a:tc>
                  <a:txBody>
                    <a:bodyPr/>
                    <a:lstStyle/>
                    <a:p>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1958205" y="0"/>
            <a:ext cx="7721372" cy="2280021"/>
          </a:xfrm>
          <a:prstGeom prst="rect">
            <a:avLst/>
          </a:prstGeom>
        </p:spPr>
      </p:pic>
      <p:sp>
        <p:nvSpPr>
          <p:cNvPr id="7" name="Rectangle 6"/>
          <p:cNvSpPr/>
          <p:nvPr/>
        </p:nvSpPr>
        <p:spPr>
          <a:xfrm>
            <a:off x="2472352" y="5322250"/>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943600" y="5322254"/>
            <a:ext cx="5542937"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80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
            <a:ext cx="11887200" cy="3930815"/>
            <a:chOff x="-34637" y="1375474"/>
            <a:chExt cx="9171710" cy="3303201"/>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8883"/>
            <a:stretch/>
          </p:blipFill>
          <p:spPr>
            <a:xfrm>
              <a:off x="4565073" y="1375474"/>
              <a:ext cx="4572000" cy="3244192"/>
            </a:xfrm>
            <a:prstGeom prst="rect">
              <a:avLst/>
            </a:prstGeom>
            <a:ln>
              <a:noFill/>
            </a:ln>
            <a:effectLst>
              <a:outerShdw blurRad="292100" dist="139700" dir="2700000" algn="tl" rotWithShape="0">
                <a:srgbClr val="333333">
                  <a:alpha val="65000"/>
                </a:srgbClr>
              </a:outerShdw>
            </a:effectLst>
          </p:spPr>
        </p:pic>
        <p:pic>
          <p:nvPicPr>
            <p:cNvPr id="7" name="Picture 4" descr="file_upload18551"/>
            <p:cNvPicPr>
              <a:picLocks noChangeAspect="1" noChangeArrowheads="1"/>
            </p:cNvPicPr>
            <p:nvPr/>
          </p:nvPicPr>
          <p:blipFill rotWithShape="1">
            <a:blip r:embed="rId4">
              <a:extLst>
                <a:ext uri="{28A0092B-C50C-407E-A947-70E740481C1C}">
                  <a14:useLocalDpi xmlns:a14="http://schemas.microsoft.com/office/drawing/2010/main" val="0"/>
                </a:ext>
              </a:extLst>
            </a:blip>
            <a:srcRect l="-602" t="46561" r="602" b="-836"/>
            <a:stretch/>
          </p:blipFill>
          <p:spPr bwMode="auto">
            <a:xfrm>
              <a:off x="-34637" y="1375475"/>
              <a:ext cx="4599709" cy="330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451104" y="215190"/>
            <a:ext cx="4645152"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băng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mòn</a:t>
            </a:r>
            <a:endParaRPr lang="en-US" sz="2400" b="1" dirty="0">
              <a:solidFill>
                <a:schemeClr val="tx1"/>
              </a:solidFill>
              <a:latin typeface="Times New Roman" pitchFamily="18" charset="0"/>
              <a:cs typeface="Times New Roman" pitchFamily="18" charset="0"/>
            </a:endParaRPr>
          </a:p>
        </p:txBody>
      </p:sp>
      <p:sp>
        <p:nvSpPr>
          <p:cNvPr id="10" name="TextBox 9"/>
          <p:cNvSpPr txBox="1"/>
          <p:nvPr/>
        </p:nvSpPr>
        <p:spPr>
          <a:xfrm>
            <a:off x="6537237" y="221099"/>
            <a:ext cx="4457700" cy="461665"/>
          </a:xfrm>
          <a:prstGeom prst="rect">
            <a:avLst/>
          </a:prstGeom>
          <a:solidFill>
            <a:schemeClr val="accent4">
              <a:lumMod val="40000"/>
              <a:lumOff val="60000"/>
            </a:schemeClr>
          </a:solidFill>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400" b="1" dirty="0" err="1">
                <a:solidFill>
                  <a:schemeClr val="tx1"/>
                </a:solidFill>
                <a:latin typeface="Times New Roman" pitchFamily="18" charset="0"/>
                <a:cs typeface="Times New Roman" pitchFamily="18" charset="0"/>
              </a:rPr>
              <a:t>Bình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nguyên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bồi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tụ</a:t>
            </a:r>
            <a:r>
              <a:rPr lang="en-US" sz="2400" b="1" dirty="0">
                <a:solidFill>
                  <a:schemeClr val="tx1"/>
                </a:solidFill>
                <a:latin typeface="Times New Roman" pitchFamily="18" charset="0"/>
                <a:cs typeface="Times New Roman" pitchFamily="18" charset="0"/>
              </a:rPr>
              <a:t> do </a:t>
            </a:r>
            <a:r>
              <a:rPr lang="en-US" sz="2400" b="1" dirty="0" err="1">
                <a:solidFill>
                  <a:schemeClr val="tx1"/>
                </a:solidFill>
                <a:latin typeface="Times New Roman" pitchFamily="18" charset="0"/>
                <a:cs typeface="Times New Roman" pitchFamily="18" charset="0"/>
              </a:rPr>
              <a:t>phù</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a:t>
            </a:r>
            <a:endParaRPr lang="en-US" sz="2400" b="1" dirty="0">
              <a:solidFill>
                <a:schemeClr val="tx1"/>
              </a:solidFill>
              <a:latin typeface="Times New Roman" pitchFamily="18" charset="0"/>
              <a:cs typeface="Times New Roman" pitchFamily="18" charset="0"/>
            </a:endParaRPr>
          </a:p>
        </p:txBody>
      </p:sp>
      <p:sp>
        <p:nvSpPr>
          <p:cNvPr id="13" name="Rectangle 12"/>
          <p:cNvSpPr/>
          <p:nvPr/>
        </p:nvSpPr>
        <p:spPr>
          <a:xfrm>
            <a:off x="215621" y="4145777"/>
            <a:ext cx="11491869" cy="1200329"/>
          </a:xfrm>
          <a:prstGeom prst="rect">
            <a:avLst/>
          </a:prstGeom>
        </p:spPr>
        <p:txBody>
          <a:bodyPr wrap="square">
            <a:spAutoFit/>
          </a:bodyPr>
          <a:lstStyle/>
          <a:p>
            <a:pPr algn="just"/>
            <a:r>
              <a:rPr lang="en-US" sz="2400" b="1" dirty="0" err="1">
                <a:solidFill>
                  <a:srgbClr val="0070C0"/>
                </a:solidFill>
                <a:latin typeface="Times New Roman" panose="02020603050405020304" pitchFamily="18" charset="0"/>
                <a:cs typeface="Times New Roman" panose="02020603050405020304" pitchFamily="18" charset="0"/>
              </a:rPr>
              <a:t>Bình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nguyên</a:t>
            </a:r>
            <a:r>
              <a:rPr lang="en-US" sz="2400" b="1" dirty="0">
                <a:solidFill>
                  <a:srgbClr val="0070C0"/>
                </a:solidFill>
                <a:latin typeface="Times New Roman" panose="02020603050405020304" pitchFamily="18" charset="0"/>
                <a:cs typeface="Times New Roman" panose="02020603050405020304" pitchFamily="18" charset="0"/>
              </a:rPr>
              <a:t> hay ĐB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lớn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được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gọi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châu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thổ</a:t>
            </a:r>
            <a:r>
              <a:rPr lang="en-US" sz="2400" b="1" dirty="0" smtClean="0">
                <a:solidFill>
                  <a:srgbClr val="0070C0"/>
                </a:solidFill>
                <a:latin typeface="Times New Roman" panose="02020603050405020304" pitchFamily="18" charset="0"/>
                <a:cs typeface="Times New Roman" panose="02020603050405020304" pitchFamily="18" charset="0"/>
              </a:rPr>
              <a:t>, ở </a:t>
            </a:r>
            <a:r>
              <a:rPr lang="en-US" sz="2400" b="1" dirty="0" err="1">
                <a:solidFill>
                  <a:srgbClr val="0070C0"/>
                </a:solidFill>
                <a:latin typeface="Times New Roman" panose="02020603050405020304" pitchFamily="18" charset="0"/>
                <a:cs typeface="Times New Roman" panose="02020603050405020304" pitchFamily="18" charset="0"/>
              </a:rPr>
              <a:t>Việt</a:t>
            </a:r>
            <a:r>
              <a:rPr lang="en-US" sz="2400" b="1" dirty="0">
                <a:solidFill>
                  <a:srgbClr val="0070C0"/>
                </a:solidFill>
                <a:latin typeface="Times New Roman" panose="02020603050405020304" pitchFamily="18" charset="0"/>
                <a:cs typeface="Times New Roman" panose="02020603050405020304" pitchFamily="18" charset="0"/>
              </a:rPr>
              <a:t> Nam </a:t>
            </a:r>
            <a:r>
              <a:rPr lang="en-US" sz="2400" b="1" dirty="0" err="1">
                <a:solidFill>
                  <a:srgbClr val="0070C0"/>
                </a:solidFill>
                <a:latin typeface="Times New Roman" panose="02020603050405020304" pitchFamily="18" charset="0"/>
                <a:cs typeface="Times New Roman" panose="02020603050405020304" pitchFamily="18" charset="0"/>
              </a:rPr>
              <a:t>đồng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bằng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yếu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được</a:t>
            </a:r>
            <a:r>
              <a:rPr lang="en-US" sz="2400" b="1" dirty="0" smtClean="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bồi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tụ</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bởi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phù</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sông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biển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Một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bạn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tên</a:t>
            </a:r>
            <a:r>
              <a:rPr lang="en-US" sz="2400" b="1" dirty="0">
                <a:solidFill>
                  <a:srgbClr val="FF0000"/>
                </a:solidFill>
                <a:latin typeface="Times New Roman" panose="02020603050405020304" pitchFamily="18" charset="0"/>
                <a:cs typeface="Times New Roman" panose="02020603050405020304" pitchFamily="18" charset="0"/>
              </a:rPr>
              <a:t> 1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bằng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lớn</a:t>
            </a:r>
            <a:r>
              <a:rPr lang="en-US" sz="2400" b="1" dirty="0">
                <a:solidFill>
                  <a:srgbClr val="FF0000"/>
                </a:solidFill>
                <a:latin typeface="Times New Roman" panose="02020603050405020304" pitchFamily="18" charset="0"/>
                <a:cs typeface="Times New Roman" panose="02020603050405020304" pitchFamily="18" charset="0"/>
              </a:rPr>
              <a:t> ở </a:t>
            </a:r>
            <a:r>
              <a:rPr lang="en-US" sz="2400" b="1" dirty="0" err="1">
                <a:solidFill>
                  <a:srgbClr val="FF0000"/>
                </a:solidFill>
                <a:latin typeface="Times New Roman" panose="02020603050405020304" pitchFamily="18" charset="0"/>
                <a:cs typeface="Times New Roman" panose="02020603050405020304" pitchFamily="18" charset="0"/>
              </a:rPr>
              <a:t>Việt</a:t>
            </a:r>
            <a:r>
              <a:rPr lang="en-US" sz="2400" b="1" dirty="0">
                <a:solidFill>
                  <a:srgbClr val="FF0000"/>
                </a:solidFill>
                <a:latin typeface="Times New Roman" panose="02020603050405020304" pitchFamily="18" charset="0"/>
                <a:cs typeface="Times New Roman" panose="02020603050405020304" pitchFamily="18" charset="0"/>
              </a:rPr>
              <a:t> Nam. </a:t>
            </a:r>
          </a:p>
        </p:txBody>
      </p:sp>
      <p:sp>
        <p:nvSpPr>
          <p:cNvPr id="15" name="Rectangle 14"/>
          <p:cNvSpPr/>
          <p:nvPr/>
        </p:nvSpPr>
        <p:spPr>
          <a:xfrm>
            <a:off x="1935762" y="5502351"/>
            <a:ext cx="8631851" cy="523220"/>
          </a:xfrm>
          <a:prstGeom prst="rect">
            <a:avLst/>
          </a:prstGeom>
        </p:spPr>
        <p:txBody>
          <a:bodyPr wrap="square">
            <a:spAutoFit/>
          </a:bodyPr>
          <a:lstStyle/>
          <a:p>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Hồng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ĐB</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châu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thổ</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sông</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Cửu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65220755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n do tu nhien the gioi"/>
          <p:cNvPicPr>
            <a:picLocks noChangeAspect="1" noChangeArrowheads="1"/>
          </p:cNvPicPr>
          <p:nvPr/>
        </p:nvPicPr>
        <p:blipFill rotWithShape="1">
          <a:blip r:embed="rId3" cstate="print"/>
          <a:srcRect l="33926" t="8024" r="17794" b="19403"/>
          <a:stretch/>
        </p:blipFill>
        <p:spPr bwMode="auto">
          <a:xfrm>
            <a:off x="272143" y="268644"/>
            <a:ext cx="11887200" cy="5736978"/>
          </a:xfrm>
          <a:prstGeom prst="rect">
            <a:avLst/>
          </a:prstGeom>
          <a:noFill/>
        </p:spPr>
      </p:pic>
      <p:sp>
        <p:nvSpPr>
          <p:cNvPr id="8" name="Freeform 7"/>
          <p:cNvSpPr/>
          <p:nvPr/>
        </p:nvSpPr>
        <p:spPr>
          <a:xfrm>
            <a:off x="3957969" y="2894552"/>
            <a:ext cx="183273" cy="436984"/>
          </a:xfrm>
          <a:custGeom>
            <a:avLst/>
            <a:gdLst>
              <a:gd name="connsiteX0" fmla="*/ 147466 w 517102"/>
              <a:gd name="connsiteY0" fmla="*/ 1010952 h 1019811"/>
              <a:gd name="connsiteX1" fmla="*/ 259760 w 517102"/>
              <a:gd name="connsiteY1" fmla="*/ 770320 h 1019811"/>
              <a:gd name="connsiteX2" fmla="*/ 243718 w 517102"/>
              <a:gd name="connsiteY2" fmla="*/ 625941 h 1019811"/>
              <a:gd name="connsiteX3" fmla="*/ 131424 w 517102"/>
              <a:gd name="connsiteY3" fmla="*/ 449478 h 1019811"/>
              <a:gd name="connsiteX4" fmla="*/ 35171 w 517102"/>
              <a:gd name="connsiteY4" fmla="*/ 321141 h 1019811"/>
              <a:gd name="connsiteX5" fmla="*/ 3087 w 517102"/>
              <a:gd name="connsiteY5" fmla="*/ 208846 h 1019811"/>
              <a:gd name="connsiteX6" fmla="*/ 3087 w 517102"/>
              <a:gd name="connsiteY6" fmla="*/ 112594 h 1019811"/>
              <a:gd name="connsiteX7" fmla="*/ 19129 w 517102"/>
              <a:gd name="connsiteY7" fmla="*/ 48425 h 1019811"/>
              <a:gd name="connsiteX8" fmla="*/ 115382 w 517102"/>
              <a:gd name="connsiteY8" fmla="*/ 16341 h 1019811"/>
              <a:gd name="connsiteX9" fmla="*/ 179550 w 517102"/>
              <a:gd name="connsiteY9" fmla="*/ 16341 h 1019811"/>
              <a:gd name="connsiteX10" fmla="*/ 275803 w 517102"/>
              <a:gd name="connsiteY10" fmla="*/ 299 h 1019811"/>
              <a:gd name="connsiteX11" fmla="*/ 404139 w 517102"/>
              <a:gd name="connsiteY11" fmla="*/ 32383 h 1019811"/>
              <a:gd name="connsiteX12" fmla="*/ 420182 w 517102"/>
              <a:gd name="connsiteY12" fmla="*/ 128636 h 1019811"/>
              <a:gd name="connsiteX13" fmla="*/ 404139 w 517102"/>
              <a:gd name="connsiteY13" fmla="*/ 176762 h 1019811"/>
              <a:gd name="connsiteX14" fmla="*/ 339971 w 517102"/>
              <a:gd name="connsiteY14" fmla="*/ 273015 h 1019811"/>
              <a:gd name="connsiteX15" fmla="*/ 356013 w 517102"/>
              <a:gd name="connsiteY15" fmla="*/ 369268 h 1019811"/>
              <a:gd name="connsiteX16" fmla="*/ 404139 w 517102"/>
              <a:gd name="connsiteY16" fmla="*/ 465520 h 1019811"/>
              <a:gd name="connsiteX17" fmla="*/ 484350 w 517102"/>
              <a:gd name="connsiteY17" fmla="*/ 545731 h 1019811"/>
              <a:gd name="connsiteX18" fmla="*/ 516434 w 517102"/>
              <a:gd name="connsiteY18" fmla="*/ 706152 h 1019811"/>
              <a:gd name="connsiteX19" fmla="*/ 500392 w 517102"/>
              <a:gd name="connsiteY19" fmla="*/ 834489 h 1019811"/>
              <a:gd name="connsiteX20" fmla="*/ 436224 w 517102"/>
              <a:gd name="connsiteY20" fmla="*/ 946783 h 1019811"/>
              <a:gd name="connsiteX21" fmla="*/ 323929 w 517102"/>
              <a:gd name="connsiteY21" fmla="*/ 962825 h 1019811"/>
              <a:gd name="connsiteX22" fmla="*/ 147466 w 517102"/>
              <a:gd name="connsiteY22" fmla="*/ 1010952 h 101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7102" h="1019811">
                <a:moveTo>
                  <a:pt x="147466" y="1010952"/>
                </a:moveTo>
                <a:cubicBezTo>
                  <a:pt x="136771" y="978868"/>
                  <a:pt x="243718" y="834488"/>
                  <a:pt x="259760" y="770320"/>
                </a:cubicBezTo>
                <a:cubicBezTo>
                  <a:pt x="275802" y="706152"/>
                  <a:pt x="265107" y="679415"/>
                  <a:pt x="243718" y="625941"/>
                </a:cubicBezTo>
                <a:cubicBezTo>
                  <a:pt x="222329" y="572467"/>
                  <a:pt x="166182" y="500278"/>
                  <a:pt x="131424" y="449478"/>
                </a:cubicBezTo>
                <a:cubicBezTo>
                  <a:pt x="96666" y="398678"/>
                  <a:pt x="56560" y="361246"/>
                  <a:pt x="35171" y="321141"/>
                </a:cubicBezTo>
                <a:cubicBezTo>
                  <a:pt x="13782" y="281036"/>
                  <a:pt x="8434" y="243604"/>
                  <a:pt x="3087" y="208846"/>
                </a:cubicBezTo>
                <a:cubicBezTo>
                  <a:pt x="-2260" y="174088"/>
                  <a:pt x="413" y="139331"/>
                  <a:pt x="3087" y="112594"/>
                </a:cubicBezTo>
                <a:cubicBezTo>
                  <a:pt x="5761" y="85857"/>
                  <a:pt x="413" y="64467"/>
                  <a:pt x="19129" y="48425"/>
                </a:cubicBezTo>
                <a:cubicBezTo>
                  <a:pt x="37845" y="32383"/>
                  <a:pt x="88645" y="21688"/>
                  <a:pt x="115382" y="16341"/>
                </a:cubicBezTo>
                <a:cubicBezTo>
                  <a:pt x="142119" y="10994"/>
                  <a:pt x="152813" y="19015"/>
                  <a:pt x="179550" y="16341"/>
                </a:cubicBezTo>
                <a:cubicBezTo>
                  <a:pt x="206287" y="13667"/>
                  <a:pt x="238372" y="-2375"/>
                  <a:pt x="275803" y="299"/>
                </a:cubicBezTo>
                <a:cubicBezTo>
                  <a:pt x="313234" y="2973"/>
                  <a:pt x="380076" y="10993"/>
                  <a:pt x="404139" y="32383"/>
                </a:cubicBezTo>
                <a:cubicBezTo>
                  <a:pt x="428202" y="53772"/>
                  <a:pt x="420182" y="104573"/>
                  <a:pt x="420182" y="128636"/>
                </a:cubicBezTo>
                <a:cubicBezTo>
                  <a:pt x="420182" y="152699"/>
                  <a:pt x="417507" y="152699"/>
                  <a:pt x="404139" y="176762"/>
                </a:cubicBezTo>
                <a:cubicBezTo>
                  <a:pt x="390771" y="200825"/>
                  <a:pt x="347992" y="240931"/>
                  <a:pt x="339971" y="273015"/>
                </a:cubicBezTo>
                <a:cubicBezTo>
                  <a:pt x="331950" y="305099"/>
                  <a:pt x="345318" y="337184"/>
                  <a:pt x="356013" y="369268"/>
                </a:cubicBezTo>
                <a:cubicBezTo>
                  <a:pt x="366708" y="401352"/>
                  <a:pt x="382750" y="436110"/>
                  <a:pt x="404139" y="465520"/>
                </a:cubicBezTo>
                <a:cubicBezTo>
                  <a:pt x="425528" y="494930"/>
                  <a:pt x="465634" y="505626"/>
                  <a:pt x="484350" y="545731"/>
                </a:cubicBezTo>
                <a:cubicBezTo>
                  <a:pt x="503066" y="585836"/>
                  <a:pt x="513760" y="658026"/>
                  <a:pt x="516434" y="706152"/>
                </a:cubicBezTo>
                <a:cubicBezTo>
                  <a:pt x="519108" y="754278"/>
                  <a:pt x="513760" y="794384"/>
                  <a:pt x="500392" y="834489"/>
                </a:cubicBezTo>
                <a:cubicBezTo>
                  <a:pt x="487024" y="874594"/>
                  <a:pt x="465634" y="925394"/>
                  <a:pt x="436224" y="946783"/>
                </a:cubicBezTo>
                <a:cubicBezTo>
                  <a:pt x="406814" y="968172"/>
                  <a:pt x="366708" y="946783"/>
                  <a:pt x="323929" y="962825"/>
                </a:cubicBezTo>
                <a:cubicBezTo>
                  <a:pt x="281150" y="978867"/>
                  <a:pt x="158161" y="1043036"/>
                  <a:pt x="147466" y="1010952"/>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269507" y="2139495"/>
            <a:ext cx="1560196"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Nin</a:t>
            </a:r>
          </a:p>
        </p:txBody>
      </p:sp>
      <p:cxnSp>
        <p:nvCxnSpPr>
          <p:cNvPr id="21" name="Straight Arrow Connector 20"/>
          <p:cNvCxnSpPr/>
          <p:nvPr/>
        </p:nvCxnSpPr>
        <p:spPr>
          <a:xfrm flipH="1">
            <a:off x="3708766" y="2465360"/>
            <a:ext cx="514892" cy="15693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Freeform 12"/>
          <p:cNvSpPr/>
          <p:nvPr/>
        </p:nvSpPr>
        <p:spPr>
          <a:xfrm>
            <a:off x="8076832" y="2465360"/>
            <a:ext cx="364063" cy="261303"/>
          </a:xfrm>
          <a:custGeom>
            <a:avLst/>
            <a:gdLst>
              <a:gd name="connsiteX0" fmla="*/ 299 w 802806"/>
              <a:gd name="connsiteY0" fmla="*/ 424409 h 609816"/>
              <a:gd name="connsiteX1" fmla="*/ 16341 w 802806"/>
              <a:gd name="connsiteY1" fmla="*/ 231904 h 609816"/>
              <a:gd name="connsiteX2" fmla="*/ 16341 w 802806"/>
              <a:gd name="connsiteY2" fmla="*/ 39399 h 609816"/>
              <a:gd name="connsiteX3" fmla="*/ 96552 w 802806"/>
              <a:gd name="connsiteY3" fmla="*/ 7315 h 609816"/>
              <a:gd name="connsiteX4" fmla="*/ 240931 w 802806"/>
              <a:gd name="connsiteY4" fmla="*/ 7315 h 609816"/>
              <a:gd name="connsiteX5" fmla="*/ 273015 w 802806"/>
              <a:gd name="connsiteY5" fmla="*/ 87525 h 609816"/>
              <a:gd name="connsiteX6" fmla="*/ 353226 w 802806"/>
              <a:gd name="connsiteY6" fmla="*/ 151694 h 609816"/>
              <a:gd name="connsiteX7" fmla="*/ 417394 w 802806"/>
              <a:gd name="connsiteY7" fmla="*/ 135651 h 609816"/>
              <a:gd name="connsiteX8" fmla="*/ 449478 w 802806"/>
              <a:gd name="connsiteY8" fmla="*/ 183778 h 609816"/>
              <a:gd name="connsiteX9" fmla="*/ 577815 w 802806"/>
              <a:gd name="connsiteY9" fmla="*/ 199820 h 609816"/>
              <a:gd name="connsiteX10" fmla="*/ 658026 w 802806"/>
              <a:gd name="connsiteY10" fmla="*/ 151694 h 609816"/>
              <a:gd name="connsiteX11" fmla="*/ 770320 w 802806"/>
              <a:gd name="connsiteY11" fmla="*/ 151694 h 609816"/>
              <a:gd name="connsiteX12" fmla="*/ 802405 w 802806"/>
              <a:gd name="connsiteY12" fmla="*/ 215862 h 609816"/>
              <a:gd name="connsiteX13" fmla="*/ 754278 w 802806"/>
              <a:gd name="connsiteY13" fmla="*/ 263988 h 609816"/>
              <a:gd name="connsiteX14" fmla="*/ 738236 w 802806"/>
              <a:gd name="connsiteY14" fmla="*/ 263988 h 609816"/>
              <a:gd name="connsiteX15" fmla="*/ 722194 w 802806"/>
              <a:gd name="connsiteY15" fmla="*/ 312115 h 609816"/>
              <a:gd name="connsiteX16" fmla="*/ 674068 w 802806"/>
              <a:gd name="connsiteY16" fmla="*/ 328157 h 609816"/>
              <a:gd name="connsiteX17" fmla="*/ 641984 w 802806"/>
              <a:gd name="connsiteY17" fmla="*/ 392325 h 609816"/>
              <a:gd name="connsiteX18" fmla="*/ 641984 w 802806"/>
              <a:gd name="connsiteY18" fmla="*/ 472536 h 609816"/>
              <a:gd name="connsiteX19" fmla="*/ 690110 w 802806"/>
              <a:gd name="connsiteY19" fmla="*/ 472536 h 609816"/>
              <a:gd name="connsiteX20" fmla="*/ 561773 w 802806"/>
              <a:gd name="connsiteY20" fmla="*/ 552746 h 609816"/>
              <a:gd name="connsiteX21" fmla="*/ 385310 w 802806"/>
              <a:gd name="connsiteY21" fmla="*/ 584830 h 609816"/>
              <a:gd name="connsiteX22" fmla="*/ 273015 w 802806"/>
              <a:gd name="connsiteY22" fmla="*/ 600872 h 609816"/>
              <a:gd name="connsiteX23" fmla="*/ 144678 w 802806"/>
              <a:gd name="connsiteY23" fmla="*/ 600872 h 609816"/>
              <a:gd name="connsiteX24" fmla="*/ 32384 w 802806"/>
              <a:gd name="connsiteY24" fmla="*/ 488578 h 609816"/>
              <a:gd name="connsiteX25" fmla="*/ 299 w 802806"/>
              <a:gd name="connsiteY25" fmla="*/ 424409 h 60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2806" h="609816">
                <a:moveTo>
                  <a:pt x="299" y="424409"/>
                </a:moveTo>
                <a:cubicBezTo>
                  <a:pt x="-2375" y="381630"/>
                  <a:pt x="13667" y="296072"/>
                  <a:pt x="16341" y="231904"/>
                </a:cubicBezTo>
                <a:cubicBezTo>
                  <a:pt x="19015" y="167736"/>
                  <a:pt x="2972" y="76831"/>
                  <a:pt x="16341" y="39399"/>
                </a:cubicBezTo>
                <a:cubicBezTo>
                  <a:pt x="29710" y="1967"/>
                  <a:pt x="59120" y="12662"/>
                  <a:pt x="96552" y="7315"/>
                </a:cubicBezTo>
                <a:cubicBezTo>
                  <a:pt x="133984" y="1968"/>
                  <a:pt x="211521" y="-6053"/>
                  <a:pt x="240931" y="7315"/>
                </a:cubicBezTo>
                <a:cubicBezTo>
                  <a:pt x="270341" y="20683"/>
                  <a:pt x="254299" y="63462"/>
                  <a:pt x="273015" y="87525"/>
                </a:cubicBezTo>
                <a:cubicBezTo>
                  <a:pt x="291731" y="111588"/>
                  <a:pt x="329163" y="143673"/>
                  <a:pt x="353226" y="151694"/>
                </a:cubicBezTo>
                <a:cubicBezTo>
                  <a:pt x="377289" y="159715"/>
                  <a:pt x="401352" y="130304"/>
                  <a:pt x="417394" y="135651"/>
                </a:cubicBezTo>
                <a:cubicBezTo>
                  <a:pt x="433436" y="140998"/>
                  <a:pt x="422741" y="173083"/>
                  <a:pt x="449478" y="183778"/>
                </a:cubicBezTo>
                <a:cubicBezTo>
                  <a:pt x="476215" y="194473"/>
                  <a:pt x="543057" y="205167"/>
                  <a:pt x="577815" y="199820"/>
                </a:cubicBezTo>
                <a:cubicBezTo>
                  <a:pt x="612573" y="194473"/>
                  <a:pt x="625942" y="159715"/>
                  <a:pt x="658026" y="151694"/>
                </a:cubicBezTo>
                <a:cubicBezTo>
                  <a:pt x="690110" y="143673"/>
                  <a:pt x="746257" y="140999"/>
                  <a:pt x="770320" y="151694"/>
                </a:cubicBezTo>
                <a:cubicBezTo>
                  <a:pt x="794383" y="162389"/>
                  <a:pt x="805079" y="197146"/>
                  <a:pt x="802405" y="215862"/>
                </a:cubicBezTo>
                <a:cubicBezTo>
                  <a:pt x="799731" y="234578"/>
                  <a:pt x="764973" y="255967"/>
                  <a:pt x="754278" y="263988"/>
                </a:cubicBezTo>
                <a:cubicBezTo>
                  <a:pt x="743583" y="272009"/>
                  <a:pt x="743583" y="255967"/>
                  <a:pt x="738236" y="263988"/>
                </a:cubicBezTo>
                <a:cubicBezTo>
                  <a:pt x="732889" y="272009"/>
                  <a:pt x="732889" y="301420"/>
                  <a:pt x="722194" y="312115"/>
                </a:cubicBezTo>
                <a:cubicBezTo>
                  <a:pt x="711499" y="322810"/>
                  <a:pt x="687436" y="314789"/>
                  <a:pt x="674068" y="328157"/>
                </a:cubicBezTo>
                <a:cubicBezTo>
                  <a:pt x="660700" y="341525"/>
                  <a:pt x="647331" y="368262"/>
                  <a:pt x="641984" y="392325"/>
                </a:cubicBezTo>
                <a:cubicBezTo>
                  <a:pt x="636637" y="416388"/>
                  <a:pt x="633963" y="459168"/>
                  <a:pt x="641984" y="472536"/>
                </a:cubicBezTo>
                <a:cubicBezTo>
                  <a:pt x="650005" y="485904"/>
                  <a:pt x="703479" y="459168"/>
                  <a:pt x="690110" y="472536"/>
                </a:cubicBezTo>
                <a:cubicBezTo>
                  <a:pt x="676742" y="485904"/>
                  <a:pt x="612573" y="534030"/>
                  <a:pt x="561773" y="552746"/>
                </a:cubicBezTo>
                <a:cubicBezTo>
                  <a:pt x="510973" y="571462"/>
                  <a:pt x="433436" y="576809"/>
                  <a:pt x="385310" y="584830"/>
                </a:cubicBezTo>
                <a:cubicBezTo>
                  <a:pt x="337184" y="592851"/>
                  <a:pt x="313120" y="598198"/>
                  <a:pt x="273015" y="600872"/>
                </a:cubicBezTo>
                <a:cubicBezTo>
                  <a:pt x="232910" y="603546"/>
                  <a:pt x="184783" y="619588"/>
                  <a:pt x="144678" y="600872"/>
                </a:cubicBezTo>
                <a:cubicBezTo>
                  <a:pt x="104573" y="582156"/>
                  <a:pt x="53773" y="517988"/>
                  <a:pt x="32384" y="488578"/>
                </a:cubicBezTo>
                <a:cubicBezTo>
                  <a:pt x="10995" y="459168"/>
                  <a:pt x="2973" y="467188"/>
                  <a:pt x="299" y="424409"/>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690446" y="1613175"/>
            <a:ext cx="2318200"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Hoàng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a:t>
            </a:r>
            <a:endParaRPr lang="en-US" sz="2000" b="1" dirty="0">
              <a:latin typeface="Times New Roman" pitchFamily="18" charset="0"/>
              <a:cs typeface="Times New Roman" pitchFamily="18" charset="0"/>
            </a:endParaRPr>
          </a:p>
        </p:txBody>
      </p:sp>
      <p:cxnSp>
        <p:nvCxnSpPr>
          <p:cNvPr id="25" name="Straight Arrow Connector 24"/>
          <p:cNvCxnSpPr>
            <a:stCxn id="23" idx="2"/>
          </p:cNvCxnSpPr>
          <p:nvPr/>
        </p:nvCxnSpPr>
        <p:spPr>
          <a:xfrm rot="5400000">
            <a:off x="9474252" y="1964255"/>
            <a:ext cx="326265" cy="4243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Freeform 11"/>
          <p:cNvSpPr/>
          <p:nvPr/>
        </p:nvSpPr>
        <p:spPr>
          <a:xfrm>
            <a:off x="7944440" y="3712680"/>
            <a:ext cx="110703" cy="117383"/>
          </a:xfrm>
          <a:custGeom>
            <a:avLst/>
            <a:gdLst>
              <a:gd name="connsiteX0" fmla="*/ 131820 w 244115"/>
              <a:gd name="connsiteY0" fmla="*/ 0 h 273942"/>
              <a:gd name="connsiteX1" fmla="*/ 195989 w 244115"/>
              <a:gd name="connsiteY1" fmla="*/ 48126 h 273942"/>
              <a:gd name="connsiteX2" fmla="*/ 244115 w 244115"/>
              <a:gd name="connsiteY2" fmla="*/ 112294 h 273942"/>
              <a:gd name="connsiteX3" fmla="*/ 195989 w 244115"/>
              <a:gd name="connsiteY3" fmla="*/ 160421 h 273942"/>
              <a:gd name="connsiteX4" fmla="*/ 131820 w 244115"/>
              <a:gd name="connsiteY4" fmla="*/ 192505 h 273942"/>
              <a:gd name="connsiteX5" fmla="*/ 99736 w 244115"/>
              <a:gd name="connsiteY5" fmla="*/ 224589 h 273942"/>
              <a:gd name="connsiteX6" fmla="*/ 67652 w 244115"/>
              <a:gd name="connsiteY6" fmla="*/ 256673 h 273942"/>
              <a:gd name="connsiteX7" fmla="*/ 3483 w 244115"/>
              <a:gd name="connsiteY7" fmla="*/ 272715 h 273942"/>
              <a:gd name="connsiteX8" fmla="*/ 19526 w 244115"/>
              <a:gd name="connsiteY8" fmla="*/ 224589 h 273942"/>
              <a:gd name="connsiteX9" fmla="*/ 3483 w 244115"/>
              <a:gd name="connsiteY9" fmla="*/ 128336 h 273942"/>
              <a:gd name="connsiteX10" fmla="*/ 99736 w 244115"/>
              <a:gd name="connsiteY10" fmla="*/ 48126 h 273942"/>
              <a:gd name="connsiteX11" fmla="*/ 131820 w 244115"/>
              <a:gd name="connsiteY11" fmla="*/ 0 h 27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4115" h="273942">
                <a:moveTo>
                  <a:pt x="131820" y="0"/>
                </a:moveTo>
                <a:cubicBezTo>
                  <a:pt x="147862" y="0"/>
                  <a:pt x="177273" y="29410"/>
                  <a:pt x="195989" y="48126"/>
                </a:cubicBezTo>
                <a:cubicBezTo>
                  <a:pt x="214705" y="66842"/>
                  <a:pt x="244115" y="93578"/>
                  <a:pt x="244115" y="112294"/>
                </a:cubicBezTo>
                <a:cubicBezTo>
                  <a:pt x="244115" y="131010"/>
                  <a:pt x="214705" y="147053"/>
                  <a:pt x="195989" y="160421"/>
                </a:cubicBezTo>
                <a:cubicBezTo>
                  <a:pt x="177273" y="173789"/>
                  <a:pt x="147862" y="181810"/>
                  <a:pt x="131820" y="192505"/>
                </a:cubicBezTo>
                <a:cubicBezTo>
                  <a:pt x="115778" y="203200"/>
                  <a:pt x="99736" y="224589"/>
                  <a:pt x="99736" y="224589"/>
                </a:cubicBezTo>
                <a:cubicBezTo>
                  <a:pt x="89041" y="235284"/>
                  <a:pt x="83694" y="248652"/>
                  <a:pt x="67652" y="256673"/>
                </a:cubicBezTo>
                <a:cubicBezTo>
                  <a:pt x="51610" y="264694"/>
                  <a:pt x="11504" y="278062"/>
                  <a:pt x="3483" y="272715"/>
                </a:cubicBezTo>
                <a:cubicBezTo>
                  <a:pt x="-4538" y="267368"/>
                  <a:pt x="19526" y="248652"/>
                  <a:pt x="19526" y="224589"/>
                </a:cubicBezTo>
                <a:cubicBezTo>
                  <a:pt x="19526" y="200526"/>
                  <a:pt x="-9885" y="157746"/>
                  <a:pt x="3483" y="128336"/>
                </a:cubicBezTo>
                <a:cubicBezTo>
                  <a:pt x="16851" y="98926"/>
                  <a:pt x="72999" y="66842"/>
                  <a:pt x="99736" y="48126"/>
                </a:cubicBezTo>
                <a:cubicBezTo>
                  <a:pt x="126473" y="29410"/>
                  <a:pt x="115778" y="0"/>
                  <a:pt x="131820" y="0"/>
                </a:cubicBezTo>
                <a:close/>
              </a:path>
            </a:pathLst>
          </a:custGeom>
          <a:solidFill>
            <a:srgbClr val="92D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9121946" y="2817543"/>
            <a:ext cx="2346157" cy="400110"/>
          </a:xfrm>
          <a:prstGeom prst="rect">
            <a:avLst/>
          </a:prstGeom>
          <a:solidFill>
            <a:schemeClr val="accent2">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000" b="1" dirty="0">
                <a:latin typeface="Times New Roman" pitchFamily="18" charset="0"/>
                <a:cs typeface="Times New Roman" pitchFamily="18" charset="0"/>
              </a:rPr>
              <a:t>ĐB </a:t>
            </a:r>
            <a:r>
              <a:rPr lang="en-US" sz="2000" b="1" dirty="0" err="1">
                <a:latin typeface="Times New Roman" pitchFamily="18" charset="0"/>
                <a:cs typeface="Times New Roman" pitchFamily="18" charset="0"/>
              </a:rPr>
              <a:t>sông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Cửu</a:t>
            </a:r>
            <a:r>
              <a:rPr lang="en-US" sz="2000" b="1" dirty="0">
                <a:latin typeface="Times New Roman" pitchFamily="18" charset="0"/>
                <a:cs typeface="Times New Roman" pitchFamily="18" charset="0"/>
              </a:rPr>
              <a:t> Long</a:t>
            </a:r>
          </a:p>
        </p:txBody>
      </p:sp>
      <p:cxnSp>
        <p:nvCxnSpPr>
          <p:cNvPr id="32" name="Straight Arrow Connector 31"/>
          <p:cNvCxnSpPr/>
          <p:nvPr/>
        </p:nvCxnSpPr>
        <p:spPr>
          <a:xfrm rot="5400000">
            <a:off x="9427927" y="2738827"/>
            <a:ext cx="234494" cy="119490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0" name="TextBox 49"/>
          <p:cNvSpPr txBox="1"/>
          <p:nvPr/>
        </p:nvSpPr>
        <p:spPr>
          <a:xfrm>
            <a:off x="4073671" y="0"/>
            <a:ext cx="3726085" cy="492443"/>
          </a:xfrm>
          <a:prstGeom prst="rect">
            <a:avLst/>
          </a:prstGeom>
          <a:solidFill>
            <a:schemeClr val="accent4">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600" b="1" dirty="0" err="1">
                <a:latin typeface="Times New Roman" pitchFamily="18" charset="0"/>
                <a:cs typeface="Times New Roman" pitchFamily="18" charset="0"/>
              </a:rPr>
              <a:t>Bản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đồ</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tự</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nhiên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Thế</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giới</a:t>
            </a:r>
            <a:endParaRPr lang="en-US" sz="2600" b="1" dirty="0">
              <a:latin typeface="Times New Roman" pitchFamily="18" charset="0"/>
              <a:cs typeface="Times New Roman" pitchFamily="18" charset="0"/>
            </a:endParaRPr>
          </a:p>
        </p:txBody>
      </p:sp>
    </p:spTree>
    <p:extLst>
      <p:ext uri="{BB962C8B-B14F-4D97-AF65-F5344CB8AC3E}">
        <p14:creationId xmlns:p14="http://schemas.microsoft.com/office/powerpoint/2010/main" val="14774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3" grpId="0" animBg="1"/>
      <p:bldP spid="23" grpId="0" animBg="1"/>
      <p:bldP spid="12" grpId="0" animBg="1"/>
      <p:bldP spid="26"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44591" y="711955"/>
            <a:ext cx="11588714" cy="5506283"/>
            <a:chOff x="33088" y="752547"/>
            <a:chExt cx="9116808" cy="6072796"/>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7" y="3767665"/>
              <a:ext cx="3222400" cy="3057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028" y="752547"/>
              <a:ext cx="2993572" cy="2960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8" y="752547"/>
              <a:ext cx="322118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3782179"/>
              <a:ext cx="3130096" cy="3043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3256" y="757989"/>
              <a:ext cx="2821772" cy="2949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1527" y="3752822"/>
              <a:ext cx="2863501" cy="3050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1" name="Rectangle 10"/>
          <p:cNvSpPr/>
          <p:nvPr/>
        </p:nvSpPr>
        <p:spPr>
          <a:xfrm>
            <a:off x="1639969" y="76920"/>
            <a:ext cx="8935789" cy="523220"/>
          </a:xfrm>
          <a:prstGeom prst="rect">
            <a:avLst/>
          </a:prstGeom>
          <a:solidFill>
            <a:schemeClr val="accent4">
              <a:lumMod val="20000"/>
              <a:lumOff val="80000"/>
            </a:schemeClr>
          </a:solidFill>
        </p:spPr>
        <p:txBody>
          <a:bodyPr wrap="square">
            <a:spAutoFit/>
          </a:bodyPr>
          <a:lstStyle/>
          <a:p>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hoạt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động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kinh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nông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nghiệp</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nổi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bật</a:t>
            </a:r>
            <a:r>
              <a:rPr lang="en-US" sz="2800" b="1" dirty="0" smtClean="0">
                <a:solidFill>
                  <a:srgbClr val="0000FF"/>
                </a:solidFill>
                <a:latin typeface="Times New Roman" panose="02020603050405020304" pitchFamily="18" charset="0"/>
                <a:cs typeface="Times New Roman" panose="02020603050405020304" pitchFamily="18" charset="0"/>
              </a:rPr>
              <a:t> ở </a:t>
            </a:r>
            <a:r>
              <a:rPr lang="en-US" sz="2800" b="1" dirty="0" err="1" smtClean="0">
                <a:solidFill>
                  <a:srgbClr val="0000FF"/>
                </a:solidFill>
                <a:latin typeface="Times New Roman" panose="02020603050405020304" pitchFamily="18" charset="0"/>
                <a:cs typeface="Times New Roman" panose="02020603050405020304" pitchFamily="18" charset="0"/>
              </a:rPr>
              <a:t>bình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nguyên</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9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3300340"/>
              </p:ext>
            </p:extLst>
          </p:nvPr>
        </p:nvGraphicFramePr>
        <p:xfrm>
          <a:off x="300790" y="2899611"/>
          <a:ext cx="11417968" cy="3128209"/>
        </p:xfrm>
        <a:graphic>
          <a:graphicData uri="http://schemas.openxmlformats.org/drawingml/2006/table">
            <a:tbl>
              <a:tblPr firstRow="1" bandRow="1">
                <a:tableStyleId>{5C22544A-7EE6-4342-B048-85BDC9FD1C3A}</a:tableStyleId>
              </a:tblPr>
              <a:tblGrid>
                <a:gridCol w="2487881"/>
                <a:gridCol w="8930087"/>
              </a:tblGrid>
              <a:tr h="58682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6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6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6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121387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6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6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r>
              <a:tr h="13275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6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6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6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r>
            </a:tbl>
          </a:graphicData>
        </a:graphic>
      </p:graphicFrame>
      <p:pic>
        <p:nvPicPr>
          <p:cNvPr id="5" name="Picture 4"/>
          <p:cNvPicPr/>
          <p:nvPr/>
        </p:nvPicPr>
        <p:blipFill>
          <a:blip r:embed="rId2"/>
          <a:stretch>
            <a:fillRect/>
          </a:stretch>
        </p:blipFill>
        <p:spPr>
          <a:xfrm>
            <a:off x="1143000" y="1"/>
            <a:ext cx="9661358" cy="2779294"/>
          </a:xfrm>
          <a:prstGeom prst="rect">
            <a:avLst/>
          </a:prstGeom>
        </p:spPr>
      </p:pic>
      <p:sp>
        <p:nvSpPr>
          <p:cNvPr id="6" name="Rectangle 5"/>
          <p:cNvSpPr/>
          <p:nvPr/>
        </p:nvSpPr>
        <p:spPr>
          <a:xfrm>
            <a:off x="3045209" y="3426795"/>
            <a:ext cx="7511004" cy="954107"/>
          </a:xfrm>
          <a:prstGeom prst="rect">
            <a:avLst/>
          </a:prstGeom>
        </p:spPr>
        <p:txBody>
          <a:bodyPr wrap="square">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chỗ</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nhất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của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a:t>
            </a:r>
          </a:p>
        </p:txBody>
      </p:sp>
      <p:sp>
        <p:nvSpPr>
          <p:cNvPr id="7" name="Rectangle 6"/>
          <p:cNvSpPr/>
          <p:nvPr/>
        </p:nvSpPr>
        <p:spPr>
          <a:xfrm>
            <a:off x="3045209" y="4490877"/>
            <a:ext cx="7511004" cy="954107"/>
          </a:xfrm>
          <a:prstGeom prst="rect">
            <a:avLst/>
          </a:prstGeom>
        </p:spPr>
        <p:txBody>
          <a:bodyPr wrap="square">
            <a:spAutoFit/>
          </a:bodyPr>
          <a:lstStyle/>
          <a:p>
            <a:pPr>
              <a:defRPr/>
            </a:pPr>
            <a:r>
              <a:rPr lang="en-US" sz="2800" b="1" dirty="0" err="1">
                <a:solidFill>
                  <a:srgbClr val="0070C0"/>
                </a:solidFill>
                <a:latin typeface="Times New Roman" panose="02020603050405020304" pitchFamily="18" charset="0"/>
                <a:cs typeface="Times New Roman" panose="02020603050405020304" pitchFamily="18" charset="0"/>
              </a:rPr>
              <a:t>Tính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từ</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đỉnh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núi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đến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ngang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mực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trung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bình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nước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biển</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332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1" name="Rectangle 20"/>
          <p:cNvSpPr/>
          <p:nvPr/>
        </p:nvSpPr>
        <p:spPr>
          <a:xfrm>
            <a:off x="1711570" y="715107"/>
            <a:ext cx="8921261" cy="3416320"/>
          </a:xfrm>
          <a:prstGeom prst="rect">
            <a:avLst/>
          </a:prstGeom>
          <a:noFill/>
        </p:spPr>
        <p:txBody>
          <a:bodyPr wrap="square" lIns="91440" tIns="45720" rIns="91440" bIns="45720">
            <a:spAutoFit/>
          </a:bodyPr>
          <a:lstStyle/>
          <a:p>
            <a:pPr algn="ctr"/>
            <a:r>
              <a:rPr lang="en-US" sz="5400" b="1" dirty="0" smtClean="0">
                <a:ln w="9525">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BÀI 10: QUÁ TRÌNH NỘI SINH VÀ NGOẠI SINH. CÁC DẠNG ĐỊA HÌNH CHÍNH. KHOÁNG SẢN.</a:t>
            </a:r>
            <a:endParaRPr lang="vi-VN" sz="5400" b="1" dirty="0">
              <a:ln w="9525">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endParaRPr>
          </a:p>
        </p:txBody>
      </p:sp>
    </p:spTree>
    <p:custDataLst>
      <p:tags r:id="rId1"/>
    </p:custDataLst>
    <p:extLst>
      <p:ext uri="{BB962C8B-B14F-4D97-AF65-F5344CB8AC3E}">
        <p14:creationId xmlns:p14="http://schemas.microsoft.com/office/powerpoint/2010/main" val="2796120884"/>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069" y="886555"/>
            <a:ext cx="8777642" cy="669414"/>
          </a:xfrm>
          <a:prstGeom prst="rect">
            <a:avLst/>
          </a:prstGeom>
          <a:noFill/>
        </p:spPr>
        <p:txBody>
          <a:bodyPr wrap="square">
            <a:spAutoFit/>
          </a:bodyPr>
          <a:lstStyle/>
          <a:p>
            <a:pPr marL="342900" indent="-342900">
              <a:lnSpc>
                <a:spcPct val="150000"/>
              </a:lnSpc>
              <a:defRPr/>
            </a:pPr>
            <a:r>
              <a:rPr lang="en-US" sz="2500" u="sng" smtClean="0">
                <a:solidFill>
                  <a:srgbClr val="C00000"/>
                </a:solidFill>
                <a:latin typeface="Times New Roman" panose="02020603050405020304" pitchFamily="18" charset="0"/>
                <a:cs typeface="Times New Roman" panose="02020603050405020304" pitchFamily="18" charset="0"/>
              </a:rPr>
              <a:t>II . Các </a:t>
            </a:r>
            <a:r>
              <a:rPr lang="en-US" sz="2500" u="sng" dirty="0" err="1" smtClean="0">
                <a:solidFill>
                  <a:srgbClr val="C00000"/>
                </a:solidFill>
                <a:latin typeface="Times New Roman" panose="02020603050405020304" pitchFamily="18" charset="0"/>
                <a:cs typeface="Times New Roman" panose="02020603050405020304" pitchFamily="18" charset="0"/>
              </a:rPr>
              <a:t>dạng</a:t>
            </a:r>
            <a:r>
              <a:rPr lang="en-US" sz="2500" u="sng" dirty="0" smtClean="0">
                <a:solidFill>
                  <a:srgbClr val="C00000"/>
                </a:solidFill>
                <a:latin typeface="Times New Roman" panose="02020603050405020304" pitchFamily="18" charset="0"/>
                <a:cs typeface="Times New Roman" panose="02020603050405020304" pitchFamily="18" charset="0"/>
              </a:rPr>
              <a:t> </a:t>
            </a:r>
            <a:r>
              <a:rPr lang="en-US" sz="2500" u="sng" dirty="0" err="1" smtClean="0">
                <a:solidFill>
                  <a:srgbClr val="C00000"/>
                </a:solidFill>
                <a:latin typeface="Times New Roman" panose="02020603050405020304" pitchFamily="18" charset="0"/>
                <a:cs typeface="Times New Roman" panose="02020603050405020304" pitchFamily="18" charset="0"/>
              </a:rPr>
              <a:t>địa</a:t>
            </a:r>
            <a:r>
              <a:rPr lang="en-US" sz="2500" u="sng" dirty="0" smtClean="0">
                <a:solidFill>
                  <a:srgbClr val="C00000"/>
                </a:solidFill>
                <a:latin typeface="Times New Roman" panose="02020603050405020304" pitchFamily="18" charset="0"/>
                <a:cs typeface="Times New Roman" panose="02020603050405020304" pitchFamily="18" charset="0"/>
              </a:rPr>
              <a:t> </a:t>
            </a:r>
            <a:r>
              <a:rPr lang="en-US" sz="2500" u="sng" err="1" smtClean="0">
                <a:solidFill>
                  <a:srgbClr val="C00000"/>
                </a:solidFill>
                <a:latin typeface="Times New Roman" panose="02020603050405020304" pitchFamily="18" charset="0"/>
                <a:cs typeface="Times New Roman" panose="02020603050405020304" pitchFamily="18" charset="0"/>
              </a:rPr>
              <a:t>hình</a:t>
            </a:r>
            <a:r>
              <a:rPr lang="en-US" sz="2500" u="sng" smtClean="0">
                <a:solidFill>
                  <a:srgbClr val="C00000"/>
                </a:solidFill>
                <a:latin typeface="Times New Roman" panose="02020603050405020304" pitchFamily="18" charset="0"/>
                <a:cs typeface="Times New Roman" panose="02020603050405020304" pitchFamily="18" charset="0"/>
              </a:rPr>
              <a:t> chính :</a:t>
            </a:r>
            <a:endParaRPr lang="en-US" sz="2500" u="sng" dirty="0">
              <a:solidFill>
                <a:srgbClr val="C00000"/>
              </a:solidFill>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099815077"/>
              </p:ext>
            </p:extLst>
          </p:nvPr>
        </p:nvGraphicFramePr>
        <p:xfrm>
          <a:off x="195072" y="1586920"/>
          <a:ext cx="11608519" cy="4428870"/>
        </p:xfrm>
        <a:graphic>
          <a:graphicData uri="http://schemas.openxmlformats.org/drawingml/2006/table">
            <a:tbl>
              <a:tblPr firstRow="1" bandRow="1">
                <a:tableStyleId>{5C22544A-7EE6-4342-B048-85BDC9FD1C3A}</a:tableStyleId>
              </a:tblPr>
              <a:tblGrid>
                <a:gridCol w="2083837"/>
                <a:gridCol w="3595463"/>
                <a:gridCol w="5929219"/>
              </a:tblGrid>
              <a:tr h="103411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nchor="ct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nchor="ct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nchor="ctr">
                    <a:solidFill>
                      <a:schemeClr val="accent2">
                        <a:lumMod val="60000"/>
                        <a:lumOff val="40000"/>
                      </a:schemeClr>
                    </a:solidFill>
                  </a:tcPr>
                </a:tc>
              </a:tr>
              <a:tr h="7732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nchor="ctr"/>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Nhô</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cao</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rõ</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rệt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gồm</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đỉnh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và</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chân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núi</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10219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1" dirty="0" err="1" smtClean="0">
                          <a:solidFill>
                            <a:srgbClr val="0070C0"/>
                          </a:solidFill>
                          <a:latin typeface="Times New Roman" panose="02020603050405020304" pitchFamily="18" charset="0"/>
                          <a:cs typeface="Times New Roman" panose="02020603050405020304" pitchFamily="18" charset="0"/>
                        </a:rPr>
                        <a:t>Trên</a:t>
                      </a:r>
                      <a:r>
                        <a:rPr lang="en-US" sz="1700" b="1" baseline="0" dirty="0" smtClean="0">
                          <a:solidFill>
                            <a:srgbClr val="0070C0"/>
                          </a:solidFill>
                          <a:latin typeface="Times New Roman" panose="02020603050405020304" pitchFamily="18" charset="0"/>
                          <a:cs typeface="Times New Roman" panose="02020603050405020304" pitchFamily="18" charset="0"/>
                        </a:rPr>
                        <a:t> 500m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mực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nước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biển</a:t>
                      </a:r>
                      <a:endParaRPr lang="en-US" sz="1700" b="1" dirty="0" smtClean="0">
                        <a:solidFill>
                          <a:srgbClr val="0070C0"/>
                        </a:solidFill>
                        <a:latin typeface="Times New Roman" panose="02020603050405020304" pitchFamily="18" charset="0"/>
                        <a:cs typeface="Times New Roman" panose="02020603050405020304" pitchFamily="18" charset="0"/>
                      </a:endParaRPr>
                    </a:p>
                  </a:txBody>
                  <a:tcPr marL="89154" marR="89154" marT="41455" marB="41455"/>
                </a:tc>
                <a:tc>
                  <a:txBody>
                    <a:bodyPr/>
                    <a:lstStyle/>
                    <a:p>
                      <a:r>
                        <a:rPr lang="en-US" sz="1700" b="1"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đất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tương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đối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rộng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lớn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bề</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mặt</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khá</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bằng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phẳng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dốc</a:t>
                      </a:r>
                      <a:r>
                        <a:rPr lang="en-US" sz="1700" b="1" baseline="0" dirty="0" smtClean="0">
                          <a:solidFill>
                            <a:srgbClr val="0070C0"/>
                          </a:solidFill>
                          <a:latin typeface="Times New Roman" panose="02020603050405020304" pitchFamily="18" charset="0"/>
                          <a:cs typeface="Times New Roman" panose="02020603050405020304" pitchFamily="18" charset="0"/>
                        </a:rPr>
                        <a:t>, chia </a:t>
                      </a:r>
                      <a:r>
                        <a:rPr lang="en-US" sz="1700" b="1" baseline="0" dirty="0" err="1" smtClean="0">
                          <a:solidFill>
                            <a:srgbClr val="0070C0"/>
                          </a:solidFill>
                          <a:latin typeface="Times New Roman" panose="02020603050405020304" pitchFamily="18" charset="0"/>
                          <a:cs typeface="Times New Roman" panose="02020603050405020304" pitchFamily="18" charset="0"/>
                        </a:rPr>
                        <a:t>tách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các</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vùng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r>
                        <a:rPr lang="en-US" sz="1700" b="1" baseline="0" dirty="0" smtClean="0">
                          <a:solidFill>
                            <a:srgbClr val="0070C0"/>
                          </a:solidFill>
                          <a:latin typeface="Times New Roman" panose="02020603050405020304" pitchFamily="18" charset="0"/>
                          <a:cs typeface="Times New Roman" panose="02020603050405020304" pitchFamily="18" charset="0"/>
                        </a:rPr>
                        <a:t>.</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773253">
                <a:tc>
                  <a:txBody>
                    <a:bodyPr/>
                    <a:lstStyle/>
                    <a:p>
                      <a:pPr algn="ctr"/>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nchor="ctr">
                    <a:solidFill>
                      <a:schemeClr val="accent4">
                        <a:lumMod val="20000"/>
                        <a:lumOff val="80000"/>
                      </a:schemeClr>
                    </a:solidFill>
                  </a:tcPr>
                </a:tc>
                <a:tc>
                  <a:txBody>
                    <a:bodyPr/>
                    <a:lstStyle/>
                    <a:p>
                      <a:pPr algn="just"/>
                      <a:r>
                        <a:rPr lang="en-US" sz="1700" b="1" dirty="0" err="1" smtClean="0">
                          <a:solidFill>
                            <a:srgbClr val="0070C0"/>
                          </a:solidFill>
                          <a:latin typeface="Times New Roman" panose="02020603050405020304" pitchFamily="18" charset="0"/>
                          <a:cs typeface="Times New Roman" panose="02020603050405020304" pitchFamily="18" charset="0"/>
                        </a:rPr>
                        <a:t>Không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quá</a:t>
                      </a:r>
                      <a:r>
                        <a:rPr lang="en-US" sz="1700" b="1" baseline="0" dirty="0" smtClean="0">
                          <a:solidFill>
                            <a:srgbClr val="0070C0"/>
                          </a:solidFill>
                          <a:latin typeface="Times New Roman" panose="02020603050405020304" pitchFamily="18" charset="0"/>
                          <a:cs typeface="Times New Roman" panose="02020603050405020304" pitchFamily="18" charset="0"/>
                        </a:rPr>
                        <a:t> 200m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algn="just"/>
                      <a:r>
                        <a:rPr lang="en-US" sz="1700" b="1" dirty="0" err="1" smtClean="0">
                          <a:solidFill>
                            <a:srgbClr val="0070C0"/>
                          </a:solidFill>
                          <a:latin typeface="Times New Roman" panose="02020603050405020304" pitchFamily="18" charset="0"/>
                          <a:cs typeface="Times New Roman" panose="02020603050405020304" pitchFamily="18" charset="0"/>
                        </a:rPr>
                        <a:t>Nhô</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cao</a:t>
                      </a:r>
                      <a:r>
                        <a:rPr lang="en-US" sz="1700" b="1" baseline="0" dirty="0" smtClean="0">
                          <a:solidFill>
                            <a:srgbClr val="0070C0"/>
                          </a:solidFill>
                          <a:latin typeface="Times New Roman" panose="02020603050405020304" pitchFamily="18" charset="0"/>
                          <a:cs typeface="Times New Roman" panose="02020603050405020304" pitchFamily="18" charset="0"/>
                        </a:rPr>
                        <a:t> so </a:t>
                      </a:r>
                      <a:r>
                        <a:rPr lang="en-US" sz="1700" b="1" baseline="0" dirty="0" err="1" smtClean="0">
                          <a:solidFill>
                            <a:srgbClr val="0070C0"/>
                          </a:solidFill>
                          <a:latin typeface="Times New Roman" panose="02020603050405020304" pitchFamily="18" charset="0"/>
                          <a:cs typeface="Times New Roman" panose="02020603050405020304" pitchFamily="18" charset="0"/>
                        </a:rPr>
                        <a:t>với</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xung</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quanh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đỉnh</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tròn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sườn</a:t>
                      </a:r>
                      <a:r>
                        <a:rPr lang="en-US" sz="1700" b="1" baseline="0" dirty="0" smtClean="0">
                          <a:solidFill>
                            <a:srgbClr val="0070C0"/>
                          </a:solidFill>
                          <a:latin typeface="Times New Roman" panose="02020603050405020304" pitchFamily="18" charset="0"/>
                          <a:cs typeface="Times New Roman" panose="02020603050405020304" pitchFamily="18" charset="0"/>
                        </a:rPr>
                        <a:t> </a:t>
                      </a:r>
                      <a:r>
                        <a:rPr lang="en-US" sz="1700" b="1" baseline="0" dirty="0" err="1" smtClean="0">
                          <a:solidFill>
                            <a:srgbClr val="0070C0"/>
                          </a:solidFill>
                          <a:latin typeface="Times New Roman" panose="02020603050405020304" pitchFamily="18" charset="0"/>
                          <a:cs typeface="Times New Roman" panose="02020603050405020304" pitchFamily="18" charset="0"/>
                        </a:rPr>
                        <a:t>thoải</a:t>
                      </a:r>
                      <a:r>
                        <a:rPr lang="en-US" sz="1700" b="1" baseline="0" dirty="0" smtClean="0">
                          <a:solidFill>
                            <a:srgbClr val="0070C0"/>
                          </a:solidFill>
                          <a:latin typeface="Times New Roman" panose="02020603050405020304" pitchFamily="18" charset="0"/>
                          <a:cs typeface="Times New Roman" panose="02020603050405020304" pitchFamily="18" charset="0"/>
                        </a:rPr>
                        <a:t>.</a:t>
                      </a:r>
                      <a:endParaRPr lang="en-US" sz="1700" b="1" dirty="0">
                        <a:solidFill>
                          <a:srgbClr val="0070C0"/>
                        </a:solidFill>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r>
              <a:tr h="826302">
                <a:tc>
                  <a:txBody>
                    <a:bodyPr/>
                    <a:lstStyle/>
                    <a:p>
                      <a:pPr algn="ctr"/>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nchor="ctr">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r>
            </a:tbl>
          </a:graphicData>
        </a:graphic>
      </p:graphicFrame>
      <p:sp>
        <p:nvSpPr>
          <p:cNvPr id="10" name="Rectangle 9"/>
          <p:cNvSpPr/>
          <p:nvPr/>
        </p:nvSpPr>
        <p:spPr>
          <a:xfrm>
            <a:off x="2373282" y="5393443"/>
            <a:ext cx="3432350" cy="369332"/>
          </a:xfrm>
          <a:prstGeom prst="rect">
            <a:avLst/>
          </a:prstGeom>
        </p:spPr>
        <p:txBody>
          <a:bodyPr wrap="none">
            <a:spAutoFit/>
          </a:bodyPr>
          <a:lstStyle/>
          <a:p>
            <a:pPr>
              <a:defRPr/>
            </a:pPr>
            <a:r>
              <a:rPr lang="en-US" b="1" dirty="0" err="1">
                <a:solidFill>
                  <a:srgbClr val="0070C0"/>
                </a:solidFill>
                <a:latin typeface="Times New Roman" panose="02020603050405020304" pitchFamily="18" charset="0"/>
                <a:cs typeface="Times New Roman" panose="02020603050405020304" pitchFamily="18" charset="0"/>
              </a:rPr>
              <a:t>Dưới</a:t>
            </a:r>
            <a:r>
              <a:rPr lang="en-US" b="1" dirty="0">
                <a:solidFill>
                  <a:srgbClr val="0070C0"/>
                </a:solidFill>
                <a:latin typeface="Times New Roman" panose="02020603050405020304" pitchFamily="18" charset="0"/>
                <a:cs typeface="Times New Roman" panose="02020603050405020304" pitchFamily="18" charset="0"/>
              </a:rPr>
              <a:t> 200m so </a:t>
            </a:r>
            <a:r>
              <a:rPr lang="en-US" b="1" dirty="0" err="1">
                <a:solidFill>
                  <a:srgbClr val="0070C0"/>
                </a:solidFill>
                <a:latin typeface="Times New Roman" panose="02020603050405020304" pitchFamily="18" charset="0"/>
                <a:cs typeface="Times New Roman" panose="02020603050405020304" pitchFamily="18" charset="0"/>
              </a:rPr>
              <a:t>với</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mực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nước</a:t>
            </a:r>
            <a:r>
              <a:rPr lang="en-US" b="1" dirty="0">
                <a:solidFill>
                  <a:srgbClr val="0070C0"/>
                </a:solidFill>
                <a:latin typeface="Times New Roman" panose="02020603050405020304" pitchFamily="18" charset="0"/>
                <a:cs typeface="Times New Roman" panose="02020603050405020304" pitchFamily="18" charset="0"/>
              </a:rPr>
              <a:t> </a:t>
            </a:r>
            <a:r>
              <a:rPr lang="en-US" b="1" dirty="0" err="1">
                <a:solidFill>
                  <a:srgbClr val="0070C0"/>
                </a:solidFill>
                <a:latin typeface="Times New Roman" panose="02020603050405020304" pitchFamily="18" charset="0"/>
                <a:cs typeface="Times New Roman" panose="02020603050405020304" pitchFamily="18" charset="0"/>
              </a:rPr>
              <a:t>biển</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344263" y="5297194"/>
            <a:ext cx="5542937" cy="646331"/>
          </a:xfrm>
          <a:prstGeom prst="rect">
            <a:avLst/>
          </a:prstGeom>
        </p:spPr>
        <p:txBody>
          <a:bodyPr wrap="square">
            <a:spAutoFit/>
          </a:bodyPr>
          <a:lstStyle/>
          <a:p>
            <a:r>
              <a:rPr lang="en-US" b="1" dirty="0" err="1" smtClean="0">
                <a:solidFill>
                  <a:srgbClr val="0070C0"/>
                </a:solidFill>
                <a:latin typeface="Times New Roman" panose="02020603050405020304" pitchFamily="18" charset="0"/>
                <a:cs typeface="Times New Roman" panose="02020603050405020304" pitchFamily="18" charset="0"/>
              </a:rPr>
              <a:t>Địa</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hình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thấp</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tương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đối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bằng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phẳng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hoặc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gợn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sóng</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độ</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dốc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nhỏ</a:t>
            </a:r>
            <a:r>
              <a:rPr lang="en-US" b="1" baseline="0" dirty="0" smtClean="0">
                <a:solidFill>
                  <a:srgbClr val="0070C0"/>
                </a:solidFill>
                <a:latin typeface="Times New Roman" panose="02020603050405020304" pitchFamily="18" charset="0"/>
                <a:cs typeface="Times New Roman" panose="02020603050405020304" pitchFamily="18" charset="0"/>
              </a:rPr>
              <a:t>.</a:t>
            </a:r>
            <a:endParaRPr lang="en-US"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0" y="0"/>
            <a:ext cx="11887200" cy="1077218"/>
          </a:xfrm>
          <a:prstGeom prst="rect">
            <a:avLst/>
          </a:prstGeom>
          <a:noFill/>
        </p:spPr>
        <p:txBody>
          <a:bodyPr wrap="square" lIns="91440" tIns="45720" rIns="91440" bIns="45720">
            <a:spAutoFit/>
          </a:bodyPr>
          <a:lstStyle/>
          <a:p>
            <a:pPr algn="ctr"/>
            <a:r>
              <a:rPr lang="en-US" sz="3200" b="1" dirty="0" smtClean="0">
                <a:ln w="12700">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BÀI 10: QUÁ TRÌNH NỘI SINH VÀ NGOẠI SINH. CÁC DẠNG ĐỊA HÌNH CHÍNH. KHOÁNG SẢN.</a:t>
            </a:r>
            <a:endParaRPr lang="vi-VN" sz="3200" b="1" dirty="0">
              <a:ln w="12700">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endParaRPr>
          </a:p>
        </p:txBody>
      </p:sp>
    </p:spTree>
    <p:extLst>
      <p:ext uri="{BB962C8B-B14F-4D97-AF65-F5344CB8AC3E}">
        <p14:creationId xmlns:p14="http://schemas.microsoft.com/office/powerpoint/2010/main" val="1598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6809852" y="163491"/>
            <a:ext cx="4912954" cy="338548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smtClean="0">
                <a:solidFill>
                  <a:srgbClr val="FF0000"/>
                </a:solidFill>
                <a:latin typeface="Times New Roman" panose="02020603050405020304" pitchFamily="18" charset="0"/>
                <a:cs typeface="Times New Roman" panose="02020603050405020304" pitchFamily="18" charset="0"/>
              </a:rPr>
              <a:t>Dựa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kiến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thức</a:t>
            </a:r>
            <a:r>
              <a:rPr lang="en-US" sz="3200" b="1" dirty="0" smtClean="0">
                <a:solidFill>
                  <a:srgbClr val="FF0000"/>
                </a:solidFill>
                <a:latin typeface="Times New Roman" panose="02020603050405020304" pitchFamily="18" charset="0"/>
                <a:cs typeface="Times New Roman" panose="02020603050405020304" pitchFamily="18" charset="0"/>
              </a:rPr>
              <a:t> SGK,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biết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thế</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6232" y="970586"/>
            <a:ext cx="6161743" cy="2062103"/>
          </a:xfrm>
          <a:prstGeom prst="rect">
            <a:avLst/>
          </a:prstGeom>
        </p:spPr>
        <p:txBody>
          <a:bodyPr wrap="square">
            <a:spAutoFit/>
          </a:bodyPr>
          <a:lstStyle/>
          <a:p>
            <a:pPr algn="just">
              <a:spcAft>
                <a:spcPts val="80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Khoáng sản là những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tụ</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khoáng vật và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 ích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con người khai thác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sử dụng trong sản xuất và đời sống.</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386233" y="97537"/>
            <a:ext cx="3153054" cy="742511"/>
          </a:xfrm>
          <a:prstGeom prst="rect">
            <a:avLst/>
          </a:prstGeom>
          <a:noFill/>
        </p:spPr>
        <p:txBody>
          <a:bodyPr wrap="square">
            <a:spAutoFit/>
          </a:bodyPr>
          <a:lstStyle/>
          <a:p>
            <a:pPr>
              <a:lnSpc>
                <a:spcPct val="150000"/>
              </a:lnSpc>
              <a:defRPr/>
            </a:pPr>
            <a:r>
              <a:rPr lang="en-US" sz="3200" b="1" dirty="0" smtClean="0">
                <a:solidFill>
                  <a:srgbClr val="FF0000"/>
                </a:solidFill>
                <a:latin typeface="Times New Roman" panose="02020603050405020304" pitchFamily="18" charset="0"/>
                <a:cs typeface="Times New Roman" panose="02020603050405020304" pitchFamily="18" charset="0"/>
              </a:rPr>
              <a:t>III. </a:t>
            </a:r>
            <a:r>
              <a:rPr lang="en-US" sz="3200" b="1" dirty="0" err="1" smtClean="0">
                <a:solidFill>
                  <a:srgbClr val="FF0000"/>
                </a:solidFill>
                <a:latin typeface="Times New Roman" panose="02020603050405020304" pitchFamily="18" charset="0"/>
                <a:cs typeface="Times New Roman" panose="02020603050405020304" pitchFamily="18" charset="0"/>
              </a:rPr>
              <a:t>Khoáng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809851" y="163491"/>
            <a:ext cx="4912954" cy="338548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K</a:t>
            </a:r>
            <a:r>
              <a:rPr lang="en-US" sz="3200" b="1" dirty="0" err="1" smtClean="0">
                <a:solidFill>
                  <a:srgbClr val="FF0000"/>
                </a:solidFill>
                <a:latin typeface="Times New Roman" panose="02020603050405020304" pitchFamily="18" charset="0"/>
                <a:cs typeface="Times New Roman" panose="02020603050405020304" pitchFamily="18" charset="0"/>
              </a:rPr>
              <a:t>hoáng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loại</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386233" y="3043613"/>
            <a:ext cx="6423614" cy="3170099"/>
          </a:xfrm>
          <a:prstGeom prst="rect">
            <a:avLst/>
          </a:prstGeom>
        </p:spPr>
        <p:txBody>
          <a:bodyPr wrap="square">
            <a:spAutoFit/>
          </a:bodyPr>
          <a:lstStyle/>
          <a:p>
            <a:pPr algn="just">
              <a:spcAft>
                <a:spcPts val="800"/>
              </a:spcAft>
            </a:pPr>
            <a:r>
              <a:rPr lang="vi-VN" sz="3000" dirty="0">
                <a:solidFill>
                  <a:srgbClr val="0070C0"/>
                </a:solidFill>
                <a:latin typeface="Times New Roman" pitchFamily="18" charset="0"/>
                <a:ea typeface="Calibri" panose="020F0502020204030204" pitchFamily="34" charset="0"/>
                <a:cs typeface="Times New Roman" pitchFamily="18" charset="0"/>
              </a:rPr>
              <a:t>- Khoáng sản gồ</a:t>
            </a:r>
            <a:r>
              <a:rPr lang="en-US" sz="3000" dirty="0">
                <a:solidFill>
                  <a:srgbClr val="0070C0"/>
                </a:solidFill>
                <a:latin typeface="Times New Roman" pitchFamily="18" charset="0"/>
                <a:ea typeface="Calibri" panose="020F0502020204030204" pitchFamily="34" charset="0"/>
                <a:cs typeface="Times New Roman" pitchFamily="18" charset="0"/>
              </a:rPr>
              <a:t>m</a:t>
            </a:r>
            <a:r>
              <a:rPr lang="vi-VN" sz="3000" dirty="0">
                <a:solidFill>
                  <a:srgbClr val="0070C0"/>
                </a:solidFill>
                <a:latin typeface="Times New Roman" pitchFamily="18" charset="0"/>
                <a:ea typeface="Calibri" panose="020F0502020204030204" pitchFamily="34" charset="0"/>
                <a:cs typeface="Times New Roman" pitchFamily="18" charset="0"/>
              </a:rPr>
              <a:t> 3 loại: </a:t>
            </a:r>
            <a:endParaRPr lang="en-US" sz="3000" dirty="0">
              <a:solidFill>
                <a:srgbClr val="0070C0"/>
              </a:solidFill>
              <a:latin typeface="Times New Roman" pitchFamily="18" charset="0"/>
              <a:ea typeface="Calibri" panose="020F0502020204030204" pitchFamily="34" charset="0"/>
              <a:cs typeface="Times New Roman" pitchFamily="18" charset="0"/>
            </a:endParaRPr>
          </a:p>
          <a:p>
            <a:pPr algn="just">
              <a:spcAft>
                <a:spcPts val="800"/>
              </a:spcAft>
            </a:pPr>
            <a:r>
              <a:rPr lang="en-US" sz="3000" dirty="0">
                <a:solidFill>
                  <a:srgbClr val="0070C0"/>
                </a:solidFill>
                <a:latin typeface="Times New Roman" pitchFamily="18" charset="0"/>
                <a:ea typeface="Calibri" panose="020F0502020204030204" pitchFamily="34" charset="0"/>
                <a:cs typeface="Times New Roman" pitchFamily="18" charset="0"/>
              </a:rPr>
              <a:t>+ </a:t>
            </a:r>
            <a:r>
              <a:rPr lang="vi-VN" sz="3000" dirty="0">
                <a:solidFill>
                  <a:srgbClr val="0070C0"/>
                </a:solidFill>
                <a:latin typeface="Times New Roman" pitchFamily="18" charset="0"/>
                <a:ea typeface="Calibri" panose="020F0502020204030204" pitchFamily="34" charset="0"/>
                <a:cs typeface="Times New Roman" pitchFamily="18" charset="0"/>
              </a:rPr>
              <a:t>Năng lượng</a:t>
            </a:r>
            <a:r>
              <a:rPr lang="en-US" sz="3000" dirty="0">
                <a:solidFill>
                  <a:srgbClr val="0070C0"/>
                </a:solidFill>
                <a:latin typeface="Times New Roman" pitchFamily="18" charset="0"/>
                <a:ea typeface="Calibri" panose="020F0502020204030204" pitchFamily="34" charset="0"/>
                <a:cs typeface="Times New Roman" pitchFamily="18" charset="0"/>
              </a:rPr>
              <a:t>: </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dầu</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mỏ</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than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bùn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K</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im 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sắt</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Mangan</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800"/>
              </a:spcAft>
            </a:pP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P</a:t>
            </a:r>
            <a:r>
              <a:rPr lang="vi-VN"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 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Đá</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vôi</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thạch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anh</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kim</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cương</a:t>
            </a:r>
            <a:r>
              <a:rPr lang="en-US" sz="3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253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9" grpId="0"/>
      <p:bldP spid="5"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38637" y="164865"/>
            <a:ext cx="6174388" cy="4015910"/>
          </a:xfrm>
          <a:prstGeom prst="rect">
            <a:avLst/>
          </a:prstGeom>
        </p:spPr>
      </p:pic>
      <p:sp>
        <p:nvSpPr>
          <p:cNvPr id="6" name="Rectangle 5"/>
          <p:cNvSpPr/>
          <p:nvPr/>
        </p:nvSpPr>
        <p:spPr>
          <a:xfrm>
            <a:off x="6546998" y="242704"/>
            <a:ext cx="5109418" cy="954107"/>
          </a:xfrm>
          <a:prstGeom prst="rect">
            <a:avLst/>
          </a:prstGeom>
          <a:solidFill>
            <a:schemeClr val="accent5">
              <a:lumMod val="20000"/>
              <a:lumOff val="80000"/>
            </a:schemeClr>
          </a:solidFill>
        </p:spPr>
        <p:txBody>
          <a:bodyPr wrap="square">
            <a:spAutoFit/>
          </a:bodyPr>
          <a:lstStyle/>
          <a:p>
            <a:r>
              <a:rPr lang="nl-NL" sz="2800" b="1" dirty="0" smtClean="0">
                <a:solidFill>
                  <a:srgbClr val="FF0000"/>
                </a:solidFill>
                <a:latin typeface="Times New Roman" panose="02020603050405020304" pitchFamily="18" charset="0"/>
                <a:ea typeface="Calibri" panose="020F0502020204030204" pitchFamily="34" charset="0"/>
              </a:rPr>
              <a:t>Em hãy cho biết các hình a, b, c, d là khoáng sản nào?</a:t>
            </a:r>
            <a:endParaRPr lang="en-US" sz="2800" dirty="0">
              <a:solidFill>
                <a:srgbClr val="FF0000"/>
              </a:solidFill>
            </a:endParaRPr>
          </a:p>
        </p:txBody>
      </p:sp>
      <p:sp>
        <p:nvSpPr>
          <p:cNvPr id="7" name="Rectangle 6"/>
          <p:cNvSpPr/>
          <p:nvPr/>
        </p:nvSpPr>
        <p:spPr>
          <a:xfrm>
            <a:off x="6546995" y="3094577"/>
            <a:ext cx="5109417" cy="954107"/>
          </a:xfrm>
          <a:prstGeom prst="rect">
            <a:avLst/>
          </a:prstGeom>
          <a:solidFill>
            <a:schemeClr val="accent5">
              <a:lumMod val="20000"/>
              <a:lumOff val="80000"/>
            </a:schemeClr>
          </a:solidFill>
        </p:spPr>
        <p:txBody>
          <a:bodyPr wrap="square">
            <a:spAutoFit/>
          </a:bodyPr>
          <a:lstStyle/>
          <a:p>
            <a:r>
              <a:rPr lang="nl-NL" sz="2800" b="1" dirty="0">
                <a:solidFill>
                  <a:srgbClr val="FF0000"/>
                </a:solidFill>
                <a:latin typeface="Times New Roman" panose="02020603050405020304" pitchFamily="18" charset="0"/>
                <a:ea typeface="Calibri" panose="020F0502020204030204" pitchFamily="34" charset="0"/>
              </a:rPr>
              <a:t>Những khoáng sản này có công dụng gì?</a:t>
            </a:r>
            <a:endParaRPr lang="en-US" sz="2800" dirty="0">
              <a:solidFill>
                <a:srgbClr val="FF0000"/>
              </a:solidFill>
            </a:endParaRPr>
          </a:p>
        </p:txBody>
      </p:sp>
      <p:sp>
        <p:nvSpPr>
          <p:cNvPr id="8" name="Rectangle 7"/>
          <p:cNvSpPr/>
          <p:nvPr/>
        </p:nvSpPr>
        <p:spPr>
          <a:xfrm>
            <a:off x="380248" y="4409378"/>
            <a:ext cx="5254881" cy="954107"/>
          </a:xfrm>
          <a:prstGeom prst="rect">
            <a:avLst/>
          </a:prstGeom>
          <a:solidFill>
            <a:schemeClr val="accent5">
              <a:lumMod val="20000"/>
              <a:lumOff val="80000"/>
            </a:schemeClr>
          </a:solidFill>
        </p:spPr>
        <p:txBody>
          <a:bodyPr wrap="square">
            <a:spAutoFit/>
          </a:bodyPr>
          <a:lstStyle/>
          <a:p>
            <a:pPr algn="just">
              <a:spcAft>
                <a:spcPts val="800"/>
              </a:spcAft>
            </a:pPr>
            <a:r>
              <a:rPr lang="nl-NL"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 kể tên một vài khoáng sản khác mà em biết.</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6546995" y="1277947"/>
            <a:ext cx="5109417" cy="1815882"/>
          </a:xfrm>
          <a:prstGeom prst="rect">
            <a:avLst/>
          </a:prstGeom>
          <a:solidFill>
            <a:schemeClr val="accent4">
              <a:lumMod val="20000"/>
              <a:lumOff val="80000"/>
            </a:schemeClr>
          </a:solidFill>
        </p:spPr>
        <p:txBody>
          <a:bodyPr wrap="square">
            <a:spAutoFit/>
          </a:bodyPr>
          <a:lstStyle/>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a: Đá vôi</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b: than</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c: vàng</a:t>
            </a:r>
          </a:p>
          <a:p>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b="1" dirty="0" smtClean="0">
                <a:solidFill>
                  <a:srgbClr val="000000"/>
                </a:solidFill>
                <a:latin typeface="Times New Roman" panose="02020603050405020304" pitchFamily="18" charset="0"/>
                <a:cs typeface="Times New Roman" panose="02020603050405020304" pitchFamily="18" charset="0"/>
              </a:rPr>
              <a:t>Hình </a:t>
            </a:r>
            <a:r>
              <a:rPr lang="vi-VN" sz="2800" b="1" dirty="0">
                <a:solidFill>
                  <a:srgbClr val="000000"/>
                </a:solidFill>
                <a:latin typeface="Times New Roman" panose="02020603050405020304" pitchFamily="18" charset="0"/>
                <a:cs typeface="Times New Roman" panose="02020603050405020304" pitchFamily="18" charset="0"/>
              </a:rPr>
              <a:t>d: kim cương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6433632" y="4129822"/>
            <a:ext cx="5222781" cy="1384995"/>
          </a:xfrm>
          <a:prstGeom prst="rect">
            <a:avLst/>
          </a:prstGeom>
          <a:solidFill>
            <a:schemeClr val="accent4">
              <a:lumMod val="20000"/>
              <a:lumOff val="80000"/>
            </a:schemeClr>
          </a:solidFill>
        </p:spPr>
        <p:txBody>
          <a:bodyPr wrap="square">
            <a:spAutoFit/>
          </a:bodyPr>
          <a:lstStyle/>
          <a:p>
            <a:pPr algn="just"/>
            <a:r>
              <a:rPr lang="vi-VN" sz="2800" b="1" dirty="0">
                <a:solidFill>
                  <a:srgbClr val="000000"/>
                </a:solidFill>
                <a:latin typeface="Times New Roman" panose="02020603050405020304" pitchFamily="18" charset="0"/>
                <a:cs typeface="Times New Roman" panose="02020603050405020304" pitchFamily="18" charset="0"/>
              </a:rPr>
              <a:t>Công dụng: có ích được con người, khai thác sử dụng sản xuất và đời sống</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22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973136" y="5738754"/>
            <a:ext cx="2100810" cy="523220"/>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Kim </a:t>
            </a:r>
            <a:r>
              <a:rPr lang="en-US" sz="28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Cương</a:t>
            </a:r>
            <a:r>
              <a:rPr lang="en-US" sz="28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45920" cy="573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919" y="15833"/>
            <a:ext cx="3768496" cy="229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5" name="Text Box 5"/>
          <p:cNvSpPr txBox="1">
            <a:spLocks noChangeArrowheads="1"/>
          </p:cNvSpPr>
          <p:nvPr/>
        </p:nvSpPr>
        <p:spPr bwMode="auto">
          <a:xfrm>
            <a:off x="5876120" y="2187183"/>
            <a:ext cx="1108102" cy="1077218"/>
          </a:xfrm>
          <a:prstGeom prst="rect">
            <a:avLst/>
          </a:prstGeom>
          <a:solidFill>
            <a:schemeClr val="accent4">
              <a:lumMod val="40000"/>
              <a:lumOff val="60000"/>
            </a:schemeClr>
          </a:solidFill>
          <a:ln w="9525">
            <a:noFill/>
            <a:miter lim="800000"/>
            <a:headEnd/>
            <a:tailEnd/>
          </a:ln>
          <a:effectLst/>
        </p:spPr>
        <p:txBody>
          <a:bodyPr wrap="square">
            <a:spAutoFit/>
          </a:bodyPr>
          <a:lstStyle/>
          <a:p>
            <a:pPr>
              <a:spcBef>
                <a:spcPct val="50000"/>
              </a:spcBef>
              <a:defRPr/>
            </a:pPr>
            <a:r>
              <a:rPr lang="en-US" sz="3200" b="1" dirty="0" err="1">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Vàng</a:t>
            </a:r>
            <a:endParaRPr lang="en-US" sz="32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235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5919" y="2717405"/>
            <a:ext cx="3768496" cy="305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Rectangle 7"/>
          <p:cNvSpPr>
            <a:spLocks noChangeArrowheads="1"/>
          </p:cNvSpPr>
          <p:nvPr/>
        </p:nvSpPr>
        <p:spPr bwMode="auto">
          <a:xfrm>
            <a:off x="4913806" y="5768686"/>
            <a:ext cx="2880605" cy="414549"/>
          </a:xfrm>
          <a:prstGeom prst="rect">
            <a:avLst/>
          </a:prstGeom>
          <a:solidFill>
            <a:schemeClr val="accent4">
              <a:lumMod val="40000"/>
              <a:lumOff val="60000"/>
            </a:schemeClr>
          </a:solidFill>
          <a:ln w="9525">
            <a:solidFill>
              <a:schemeClr val="tx1"/>
            </a:solidFill>
            <a:miter lim="800000"/>
            <a:headEnd/>
            <a:tailEnd/>
          </a:ln>
        </p:spPr>
        <p:txBody>
          <a:bodyPr wrap="none" anchor="ct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r>
              <a:rPr lang="en-US" altLang="en-US" sz="2800" b="1" dirty="0" err="1">
                <a:latin typeface="Times New Roman" panose="02020603050405020304" pitchFamily="18" charset="0"/>
                <a:cs typeface="Times New Roman" panose="02020603050405020304" pitchFamily="18" charset="0"/>
              </a:rPr>
              <a:t>Hồng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ngọc</a:t>
            </a:r>
            <a:r>
              <a:rPr lang="en-US" altLang="en-US" sz="2800" b="1" dirty="0">
                <a:latin typeface="Times New Roman" panose="02020603050405020304" pitchFamily="18" charset="0"/>
                <a:cs typeface="Times New Roman" panose="02020603050405020304" pitchFamily="18" charset="0"/>
              </a:rPr>
              <a:t> (Ruby)</a:t>
            </a:r>
          </a:p>
        </p:txBody>
      </p:sp>
      <p:pic>
        <p:nvPicPr>
          <p:cNvPr id="8" name="Picture 13" descr="tải xuống (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14415" y="2"/>
            <a:ext cx="3572784" cy="573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9712095" y="5768686"/>
            <a:ext cx="1692978" cy="523220"/>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800" b="1" dirty="0" err="1" smtClean="0">
                <a:latin typeface="Times New Roman" panose="02020603050405020304" pitchFamily="18" charset="0"/>
                <a:cs typeface="Times New Roman" panose="02020603050405020304" pitchFamily="18" charset="0"/>
              </a:rPr>
              <a:t>Muối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mỏ</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616439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9682"/>
                                        </p:tgtEl>
                                        <p:attrNameLst>
                                          <p:attrName>style.visibility</p:attrName>
                                        </p:attrNameLst>
                                      </p:cBhvr>
                                      <p:to>
                                        <p:strVal val="visible"/>
                                      </p:to>
                                    </p:set>
                                    <p:animEffect transition="in" filter="randombar(horizontal)">
                                      <p:cBhvr>
                                        <p:cTn id="7" dur="500"/>
                                        <p:tgtEl>
                                          <p:spTgt spid="199682"/>
                                        </p:tgtEl>
                                      </p:cBhvr>
                                    </p:animEffect>
                                  </p:childTnLst>
                                </p:cTn>
                              </p:par>
                              <p:par>
                                <p:cTn id="8" presetID="14" presetClass="entr" presetSubtype="10" fill="hold" nodeType="withEffect">
                                  <p:stCondLst>
                                    <p:cond delay="0"/>
                                  </p:stCondLst>
                                  <p:childTnLst>
                                    <p:set>
                                      <p:cBhvr>
                                        <p:cTn id="9" dur="1" fill="hold">
                                          <p:stCondLst>
                                            <p:cond delay="0"/>
                                          </p:stCondLst>
                                        </p:cTn>
                                        <p:tgtEl>
                                          <p:spTgt spid="23555"/>
                                        </p:tgtEl>
                                        <p:attrNameLst>
                                          <p:attrName>style.visibility</p:attrName>
                                        </p:attrNameLst>
                                      </p:cBhvr>
                                      <p:to>
                                        <p:strVal val="visible"/>
                                      </p:to>
                                    </p:set>
                                    <p:animEffect transition="in" filter="randombar(horizontal)">
                                      <p:cBhvr>
                                        <p:cTn id="10" dur="500"/>
                                        <p:tgtEl>
                                          <p:spTgt spid="23555"/>
                                        </p:tgtEl>
                                      </p:cBhvr>
                                    </p:animEffect>
                                  </p:childTnLst>
                                </p:cTn>
                              </p:par>
                              <p:par>
                                <p:cTn id="11" presetID="14" presetClass="entr" presetSubtype="10" fill="hold" nodeType="withEffect">
                                  <p:stCondLst>
                                    <p:cond delay="0"/>
                                  </p:stCondLst>
                                  <p:childTnLst>
                                    <p:set>
                                      <p:cBhvr>
                                        <p:cTn id="12" dur="1" fill="hold">
                                          <p:stCondLst>
                                            <p:cond delay="0"/>
                                          </p:stCondLst>
                                        </p:cTn>
                                        <p:tgtEl>
                                          <p:spTgt spid="23556"/>
                                        </p:tgtEl>
                                        <p:attrNameLst>
                                          <p:attrName>style.visibility</p:attrName>
                                        </p:attrNameLst>
                                      </p:cBhvr>
                                      <p:to>
                                        <p:strVal val="visible"/>
                                      </p:to>
                                    </p:set>
                                    <p:animEffect transition="in" filter="randombar(horizontal)">
                                      <p:cBhvr>
                                        <p:cTn id="13" dur="500"/>
                                        <p:tgtEl>
                                          <p:spTgt spid="2355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9685"/>
                                        </p:tgtEl>
                                        <p:attrNameLst>
                                          <p:attrName>style.visibility</p:attrName>
                                        </p:attrNameLst>
                                      </p:cBhvr>
                                      <p:to>
                                        <p:strVal val="visible"/>
                                      </p:to>
                                    </p:set>
                                    <p:animEffect transition="in" filter="randombar(horizontal)">
                                      <p:cBhvr>
                                        <p:cTn id="16" dur="500"/>
                                        <p:tgtEl>
                                          <p:spTgt spid="199685"/>
                                        </p:tgtEl>
                                      </p:cBhvr>
                                    </p:animEffect>
                                  </p:childTnLst>
                                </p:cTn>
                              </p:par>
                              <p:par>
                                <p:cTn id="17" presetID="14" presetClass="entr" presetSubtype="10" fill="hold" nodeType="withEffect">
                                  <p:stCondLst>
                                    <p:cond delay="0"/>
                                  </p:stCondLst>
                                  <p:childTnLst>
                                    <p:set>
                                      <p:cBhvr>
                                        <p:cTn id="18" dur="1" fill="hold">
                                          <p:stCondLst>
                                            <p:cond delay="0"/>
                                          </p:stCondLst>
                                        </p:cTn>
                                        <p:tgtEl>
                                          <p:spTgt spid="23558"/>
                                        </p:tgtEl>
                                        <p:attrNameLst>
                                          <p:attrName>style.visibility</p:attrName>
                                        </p:attrNameLst>
                                      </p:cBhvr>
                                      <p:to>
                                        <p:strVal val="visible"/>
                                      </p:to>
                                    </p:set>
                                    <p:animEffect transition="in" filter="randombar(horizontal)">
                                      <p:cBhvr>
                                        <p:cTn id="19" dur="500"/>
                                        <p:tgtEl>
                                          <p:spTgt spid="2355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randombar(horizontal)">
                                      <p:cBhvr>
                                        <p:cTn id="22" dur="500"/>
                                        <p:tgtEl>
                                          <p:spTgt spid="23559"/>
                                        </p:tgtEl>
                                      </p:cBhvr>
                                    </p:animEffect>
                                  </p:childTnLst>
                                </p:cTn>
                              </p:par>
                              <p:par>
                                <p:cTn id="23" presetID="14"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2" grpId="0" animBg="1"/>
      <p:bldP spid="199685" grpId="0" animBg="1"/>
      <p:bldP spid="23559"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6572740" y="198773"/>
            <a:ext cx="4818110" cy="25795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em mỏ khoáng sản là gì?</a:t>
            </a:r>
            <a:endParaRPr lang="en-US" sz="3200" dirty="0">
              <a:solidFill>
                <a:srgbClr val="FF0000"/>
              </a:solidFill>
              <a:latin typeface="Times New Roman" panose="02020603050405020304" pitchFamily="18" charset="0"/>
              <a:cs typeface="Times New Roman" panose="02020603050405020304" pitchFamily="18" charset="0"/>
            </a:endParaRPr>
          </a:p>
          <a:p>
            <a:pPr algn="jus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6572739" y="198773"/>
            <a:ext cx="4818110" cy="257959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spcAft>
                <a:spcPts val="800"/>
              </a:spcAft>
              <a:tabLst>
                <a:tab pos="457200" algn="l"/>
              </a:tabLs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vi-VN"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hoáng sản có vô tận không?</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3434" y="708075"/>
            <a:ext cx="5943600" cy="1569660"/>
          </a:xfrm>
          <a:prstGeom prst="rect">
            <a:avLst/>
          </a:prstGeom>
        </p:spPr>
        <p:txBody>
          <a:bodyPr>
            <a:spAutoFit/>
          </a:bodyPr>
          <a:lstStyle/>
          <a:p>
            <a:pPr algn="just">
              <a:spcAft>
                <a:spcPts val="800"/>
              </a:spcAft>
            </a:pP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ơi tập trung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khoáng sản có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khả</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năng</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khai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thác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a:t>
            </a:r>
            <a:r>
              <a:rPr lang="vi-VN"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ỏ khoáng sản</a:t>
            </a:r>
            <a:r>
              <a:rPr lang="en-US" sz="3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3434" y="2461200"/>
            <a:ext cx="5943600" cy="2554545"/>
          </a:xfrm>
          <a:prstGeom prst="rect">
            <a:avLst/>
          </a:prstGeom>
        </p:spPr>
        <p:txBody>
          <a:bodyPr>
            <a:spAutoFit/>
          </a:bodyPr>
          <a:lstStyle/>
          <a:p>
            <a:pPr marL="30480" marR="30480" algn="just">
              <a:spcAft>
                <a:spcPts val="800"/>
              </a:spcAft>
            </a:pPr>
            <a:r>
              <a:rPr lang="en-US"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Do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 thành trong một thời gian dài (hàng vạn, hàng triệu năm) nên cần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khai thác</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sử dụng một cách hợp l</a:t>
            </a:r>
            <a:r>
              <a:rPr lang="en-US"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32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và tiết kiệm.</a:t>
            </a:r>
            <a:endParaRPr lang="en-US" sz="3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40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Địa chất - ad.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6183872" cy="300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6" descr="dat_hiem.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007687"/>
            <a:ext cx="6183871" cy="321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4" descr="Quang s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870" y="2944477"/>
            <a:ext cx="5703327" cy="32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15"/>
          <p:cNvSpPr txBox="1">
            <a:spLocks noChangeArrowheads="1"/>
          </p:cNvSpPr>
          <p:nvPr/>
        </p:nvSpPr>
        <p:spPr bwMode="auto">
          <a:xfrm>
            <a:off x="4116261" y="2487296"/>
            <a:ext cx="2067613" cy="954107"/>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Than</a:t>
            </a:r>
          </a:p>
        </p:txBody>
      </p:sp>
      <p:sp>
        <p:nvSpPr>
          <p:cNvPr id="34824" name="Text Box 17"/>
          <p:cNvSpPr txBox="1">
            <a:spLocks noChangeArrowheads="1"/>
          </p:cNvSpPr>
          <p:nvPr/>
        </p:nvSpPr>
        <p:spPr bwMode="auto">
          <a:xfrm>
            <a:off x="4116261" y="5747552"/>
            <a:ext cx="2067613" cy="954107"/>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Quặng</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Vàng</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pic>
        <p:nvPicPr>
          <p:cNvPr id="34825" name="Picture 2" descr="Kết quả hình ảnh cho hình ảnh các khoáng s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3871" y="0"/>
            <a:ext cx="5703329" cy="295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0157868" y="2473788"/>
            <a:ext cx="1729335" cy="523220"/>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lgn="ctr">
              <a:spcBef>
                <a:spcPct val="50000"/>
              </a:spcBef>
            </a:pPr>
            <a:r>
              <a:rPr lang="en-US" altLang="vi-VN" sz="2800" b="1" dirty="0" err="1">
                <a:solidFill>
                  <a:srgbClr val="000000"/>
                </a:solidFill>
                <a:latin typeface="Times New Roman" panose="02020603050405020304" pitchFamily="18" charset="0"/>
                <a:cs typeface="Times New Roman" panose="02020603050405020304" pitchFamily="18" charset="0"/>
              </a:rPr>
              <a:t>Đá</a:t>
            </a:r>
            <a:r>
              <a:rPr lang="en-US" altLang="vi-VN" sz="2800" b="1" dirty="0">
                <a:solidFill>
                  <a:srgbClr val="000000"/>
                </a:solidFill>
                <a:latin typeface="Times New Roman" panose="02020603050405020304" pitchFamily="18" charset="0"/>
                <a:cs typeface="Times New Roman" panose="02020603050405020304" pitchFamily="18" charset="0"/>
              </a:rPr>
              <a:t> </a:t>
            </a:r>
            <a:r>
              <a:rPr lang="en-US" altLang="vi-VN" sz="2800" b="1" dirty="0" err="1">
                <a:solidFill>
                  <a:srgbClr val="000000"/>
                </a:solidFill>
                <a:latin typeface="Times New Roman" panose="02020603050405020304" pitchFamily="18" charset="0"/>
                <a:cs typeface="Times New Roman" panose="02020603050405020304" pitchFamily="18" charset="0"/>
              </a:rPr>
              <a:t>granit</a:t>
            </a:r>
            <a:endParaRPr lang="en-US" altLang="vi-VN" sz="2800" b="1" dirty="0">
              <a:solidFill>
                <a:srgbClr val="000000"/>
              </a:solidFill>
              <a:latin typeface="Times New Roman" panose="02020603050405020304" pitchFamily="18" charset="0"/>
              <a:cs typeface="Times New Roman" panose="02020603050405020304" pitchFamily="18" charset="0"/>
            </a:endParaRPr>
          </a:p>
        </p:txBody>
      </p:sp>
      <p:sp>
        <p:nvSpPr>
          <p:cNvPr id="11" name="Text Box 16"/>
          <p:cNvSpPr txBox="1">
            <a:spLocks noChangeArrowheads="1"/>
          </p:cNvSpPr>
          <p:nvPr/>
        </p:nvSpPr>
        <p:spPr bwMode="auto">
          <a:xfrm>
            <a:off x="9987149" y="5747552"/>
            <a:ext cx="1900052" cy="523220"/>
          </a:xfrm>
          <a:prstGeom prst="rect">
            <a:avLst/>
          </a:prstGeom>
          <a:solidFill>
            <a:schemeClr val="accent4">
              <a:lumMod val="40000"/>
              <a:lumOff val="60000"/>
            </a:schemeClr>
          </a:solidFill>
          <a:ln>
            <a:noFill/>
          </a:ln>
          <a:effectLst/>
        </p:spPr>
        <p:txBody>
          <a:bodyPr wrap="square">
            <a:spAutoFit/>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a:spcBef>
                <a:spcPct val="50000"/>
              </a:spcBef>
            </a:pPr>
            <a:r>
              <a:rPr lang="en-US" altLang="vi-VN" sz="2800" b="1">
                <a:solidFill>
                  <a:srgbClr val="000000"/>
                </a:solidFill>
                <a:latin typeface="Times New Roman" panose="02020603050405020304" pitchFamily="18" charset="0"/>
                <a:cs typeface="Times New Roman" panose="02020603050405020304" pitchFamily="18" charset="0"/>
              </a:rPr>
              <a:t>Quặng Sắt</a:t>
            </a:r>
          </a:p>
        </p:txBody>
      </p:sp>
    </p:spTree>
    <p:extLst>
      <p:ext uri="{BB962C8B-B14F-4D97-AF65-F5344CB8AC3E}">
        <p14:creationId xmlns:p14="http://schemas.microsoft.com/office/powerpoint/2010/main" val="26774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randombar(horizontal)">
                                      <p:cBhvr>
                                        <p:cTn id="7" dur="500"/>
                                        <p:tgtEl>
                                          <p:spTgt spid="34818"/>
                                        </p:tgtEl>
                                      </p:cBhvr>
                                    </p:animEffect>
                                  </p:childTnLst>
                                </p:cTn>
                              </p:par>
                              <p:par>
                                <p:cTn id="8" presetID="14" presetClass="entr" presetSubtype="10" fill="hold" nodeType="withEffect">
                                  <p:stCondLst>
                                    <p:cond delay="0"/>
                                  </p:stCondLst>
                                  <p:childTnLst>
                                    <p:set>
                                      <p:cBhvr>
                                        <p:cTn id="9" dur="1" fill="hold">
                                          <p:stCondLst>
                                            <p:cond delay="0"/>
                                          </p:stCondLst>
                                        </p:cTn>
                                        <p:tgtEl>
                                          <p:spTgt spid="34819"/>
                                        </p:tgtEl>
                                        <p:attrNameLst>
                                          <p:attrName>style.visibility</p:attrName>
                                        </p:attrNameLst>
                                      </p:cBhvr>
                                      <p:to>
                                        <p:strVal val="visible"/>
                                      </p:to>
                                    </p:set>
                                    <p:animEffect transition="in" filter="randombar(horizontal)">
                                      <p:cBhvr>
                                        <p:cTn id="10" dur="500"/>
                                        <p:tgtEl>
                                          <p:spTgt spid="34819"/>
                                        </p:tgtEl>
                                      </p:cBhvr>
                                    </p:animEffect>
                                  </p:childTnLst>
                                </p:cTn>
                              </p:par>
                              <p:par>
                                <p:cTn id="11" presetID="14" presetClass="entr" presetSubtype="10" fill="hold" nodeType="withEffect">
                                  <p:stCondLst>
                                    <p:cond delay="0"/>
                                  </p:stCondLst>
                                  <p:childTnLst>
                                    <p:set>
                                      <p:cBhvr>
                                        <p:cTn id="12" dur="1" fill="hold">
                                          <p:stCondLst>
                                            <p:cond delay="0"/>
                                          </p:stCondLst>
                                        </p:cTn>
                                        <p:tgtEl>
                                          <p:spTgt spid="34821"/>
                                        </p:tgtEl>
                                        <p:attrNameLst>
                                          <p:attrName>style.visibility</p:attrName>
                                        </p:attrNameLst>
                                      </p:cBhvr>
                                      <p:to>
                                        <p:strVal val="visible"/>
                                      </p:to>
                                    </p:set>
                                    <p:animEffect transition="in" filter="randombar(horizontal)">
                                      <p:cBhvr>
                                        <p:cTn id="13" dur="500"/>
                                        <p:tgtEl>
                                          <p:spTgt spid="3482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4822"/>
                                        </p:tgtEl>
                                        <p:attrNameLst>
                                          <p:attrName>style.visibility</p:attrName>
                                        </p:attrNameLst>
                                      </p:cBhvr>
                                      <p:to>
                                        <p:strVal val="visible"/>
                                      </p:to>
                                    </p:set>
                                    <p:animEffect transition="in" filter="randombar(horizontal)">
                                      <p:cBhvr>
                                        <p:cTn id="16" dur="500"/>
                                        <p:tgtEl>
                                          <p:spTgt spid="3482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4824"/>
                                        </p:tgtEl>
                                        <p:attrNameLst>
                                          <p:attrName>style.visibility</p:attrName>
                                        </p:attrNameLst>
                                      </p:cBhvr>
                                      <p:to>
                                        <p:strVal val="visible"/>
                                      </p:to>
                                    </p:set>
                                    <p:animEffect transition="in" filter="randombar(horizontal)">
                                      <p:cBhvr>
                                        <p:cTn id="19" dur="500"/>
                                        <p:tgtEl>
                                          <p:spTgt spid="34824"/>
                                        </p:tgtEl>
                                      </p:cBhvr>
                                    </p:animEffect>
                                  </p:childTnLst>
                                </p:cTn>
                              </p:par>
                              <p:par>
                                <p:cTn id="20" presetID="14" presetClass="entr" presetSubtype="1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randombar(horizontal)">
                                      <p:cBhvr>
                                        <p:cTn id="22" dur="500"/>
                                        <p:tgtEl>
                                          <p:spTgt spid="348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P spid="34824"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20" name="Picture 16" descr="ANd9GcTSsunWGDHrd7PRKiv5CfKZW8OAOpZUvJKHscCG2GcIgqOE5M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810" y="69091"/>
            <a:ext cx="3835085" cy="300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7" descr="ANd9GcQHNnXA-nYl_nCew2yRXK-Sx-Fv3xRve13YSP54cl9heTnzJAl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4546"/>
            <a:ext cx="4135229" cy="304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8" descr="ANd9GcRhTxqJPcDGwzyNkKwlBr3kOtko8AYPr716sL1CntiHWylbNH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9472" y="2"/>
            <a:ext cx="3769484" cy="304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AutoShape 19" descr="9k="/>
          <p:cNvSpPr>
            <a:spLocks noChangeAspect="1" noChangeArrowheads="1"/>
          </p:cNvSpPr>
          <p:nvPr/>
        </p:nvSpPr>
        <p:spPr bwMode="auto">
          <a:xfrm>
            <a:off x="5516407" y="2763662"/>
            <a:ext cx="854393" cy="6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6" name="AutoShape 20" descr="9k="/>
          <p:cNvSpPr>
            <a:spLocks noChangeAspect="1" noChangeArrowheads="1"/>
          </p:cNvSpPr>
          <p:nvPr/>
        </p:nvSpPr>
        <p:spPr bwMode="auto">
          <a:xfrm>
            <a:off x="5516407" y="2763662"/>
            <a:ext cx="854393" cy="6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7" name="AutoShape 21" descr="9k="/>
          <p:cNvSpPr>
            <a:spLocks noChangeAspect="1" noChangeArrowheads="1"/>
          </p:cNvSpPr>
          <p:nvPr/>
        </p:nvSpPr>
        <p:spPr bwMode="auto">
          <a:xfrm>
            <a:off x="5516407" y="2763662"/>
            <a:ext cx="854393" cy="6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35848" name="AutoShape 22" descr="9k="/>
          <p:cNvSpPr>
            <a:spLocks noChangeAspect="1" noChangeArrowheads="1"/>
          </p:cNvSpPr>
          <p:nvPr/>
        </p:nvSpPr>
        <p:spPr bwMode="auto">
          <a:xfrm>
            <a:off x="4531998" y="5112774"/>
            <a:ext cx="854393" cy="69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47127" name="Picture 23" descr="Bai_15__H43_Quang_d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334" y="3109119"/>
            <a:ext cx="4680585" cy="3178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8" name="Picture 24" descr="chipyritelon_052814424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7830" y="3074573"/>
            <a:ext cx="5159551" cy="310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30" name="Text Box 26"/>
          <p:cNvSpPr txBox="1">
            <a:spLocks noChangeArrowheads="1"/>
          </p:cNvSpPr>
          <p:nvPr/>
        </p:nvSpPr>
        <p:spPr bwMode="auto">
          <a:xfrm>
            <a:off x="4377481" y="5713008"/>
            <a:ext cx="1879900" cy="523220"/>
          </a:xfrm>
          <a:prstGeom prst="rect">
            <a:avLst/>
          </a:prstGeom>
          <a:solidFill>
            <a:schemeClr val="accent4">
              <a:lumMod val="40000"/>
              <a:lumOff val="60000"/>
            </a:schemeClr>
          </a:solidFill>
          <a:ln>
            <a:noFill/>
          </a:ln>
          <a:effectLst/>
          <a:extLst/>
        </p:spPr>
        <p:txBody>
          <a:bodyPr wrap="square">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chì</a:t>
            </a:r>
            <a:endParaRPr lang="en-US" sz="2800" b="1" dirty="0">
              <a:latin typeface="Times New Roman" panose="02020603050405020304" pitchFamily="18" charset="0"/>
              <a:cs typeface="Times New Roman" panose="02020603050405020304" pitchFamily="18" charset="0"/>
            </a:endParaRPr>
          </a:p>
        </p:txBody>
      </p:sp>
      <p:sp>
        <p:nvSpPr>
          <p:cNvPr id="47131" name="Text Box 27"/>
          <p:cNvSpPr txBox="1">
            <a:spLocks noChangeArrowheads="1"/>
          </p:cNvSpPr>
          <p:nvPr/>
        </p:nvSpPr>
        <p:spPr bwMode="auto">
          <a:xfrm>
            <a:off x="8687774" y="5678462"/>
            <a:ext cx="2303145" cy="523220"/>
          </a:xfrm>
          <a:prstGeom prst="rect">
            <a:avLst/>
          </a:prstGeom>
          <a:solidFill>
            <a:schemeClr val="accent4">
              <a:lumMod val="40000"/>
              <a:lumOff val="60000"/>
            </a:schemeClr>
          </a:solidFill>
          <a:ln>
            <a:noFill/>
          </a:ln>
          <a:effectLst/>
          <a:extLst/>
        </p:spPr>
        <p:txBody>
          <a:bodyPr>
            <a:spAutoFit/>
          </a:bodyPr>
          <a:lstStyle/>
          <a:p>
            <a:pPr>
              <a:spcBef>
                <a:spcPct val="50000"/>
              </a:spcBef>
              <a:defRPr/>
            </a:pPr>
            <a:r>
              <a:rPr lang="en-US" sz="2800" b="1" dirty="0" err="1">
                <a:latin typeface="Times New Roman" panose="02020603050405020304" pitchFamily="18" charset="0"/>
                <a:cs typeface="Times New Roman" panose="02020603050405020304" pitchFamily="18" charset="0"/>
              </a:rPr>
              <a:t>Quặng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8801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7120"/>
                                        </p:tgtEl>
                                        <p:attrNameLst>
                                          <p:attrName>style.visibility</p:attrName>
                                        </p:attrNameLst>
                                      </p:cBhvr>
                                      <p:to>
                                        <p:strVal val="visible"/>
                                      </p:to>
                                    </p:set>
                                    <p:animEffect transition="in" filter="box(in)">
                                      <p:cBhvr>
                                        <p:cTn id="7" dur="500"/>
                                        <p:tgtEl>
                                          <p:spTgt spid="47120"/>
                                        </p:tgtEl>
                                      </p:cBhvr>
                                    </p:animEffect>
                                  </p:childTnLst>
                                </p:cTn>
                              </p:par>
                              <p:par>
                                <p:cTn id="8" presetID="4" presetClass="entr" presetSubtype="16" fill="hold" nodeType="withEffect">
                                  <p:stCondLst>
                                    <p:cond delay="0"/>
                                  </p:stCondLst>
                                  <p:childTnLst>
                                    <p:set>
                                      <p:cBhvr>
                                        <p:cTn id="9" dur="1" fill="hold">
                                          <p:stCondLst>
                                            <p:cond delay="0"/>
                                          </p:stCondLst>
                                        </p:cTn>
                                        <p:tgtEl>
                                          <p:spTgt spid="47121"/>
                                        </p:tgtEl>
                                        <p:attrNameLst>
                                          <p:attrName>style.visibility</p:attrName>
                                        </p:attrNameLst>
                                      </p:cBhvr>
                                      <p:to>
                                        <p:strVal val="visible"/>
                                      </p:to>
                                    </p:set>
                                    <p:animEffect transition="in" filter="box(in)">
                                      <p:cBhvr>
                                        <p:cTn id="10" dur="500"/>
                                        <p:tgtEl>
                                          <p:spTgt spid="47121"/>
                                        </p:tgtEl>
                                      </p:cBhvr>
                                    </p:animEffect>
                                  </p:childTnLst>
                                </p:cTn>
                              </p:par>
                              <p:par>
                                <p:cTn id="11" presetID="4" presetClass="entr" presetSubtype="16" fill="hold" nodeType="withEffect">
                                  <p:stCondLst>
                                    <p:cond delay="0"/>
                                  </p:stCondLst>
                                  <p:childTnLst>
                                    <p:set>
                                      <p:cBhvr>
                                        <p:cTn id="12" dur="1" fill="hold">
                                          <p:stCondLst>
                                            <p:cond delay="0"/>
                                          </p:stCondLst>
                                        </p:cTn>
                                        <p:tgtEl>
                                          <p:spTgt spid="47122"/>
                                        </p:tgtEl>
                                        <p:attrNameLst>
                                          <p:attrName>style.visibility</p:attrName>
                                        </p:attrNameLst>
                                      </p:cBhvr>
                                      <p:to>
                                        <p:strVal val="visible"/>
                                      </p:to>
                                    </p:set>
                                    <p:animEffect transition="in" filter="box(in)">
                                      <p:cBhvr>
                                        <p:cTn id="13" dur="500"/>
                                        <p:tgtEl>
                                          <p:spTgt spid="4712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7128"/>
                                        </p:tgtEl>
                                        <p:attrNameLst>
                                          <p:attrName>style.visibility</p:attrName>
                                        </p:attrNameLst>
                                      </p:cBhvr>
                                      <p:to>
                                        <p:strVal val="visible"/>
                                      </p:to>
                                    </p:set>
                                    <p:animEffect transition="in" filter="box(in)">
                                      <p:cBhvr>
                                        <p:cTn id="18" dur="500"/>
                                        <p:tgtEl>
                                          <p:spTgt spid="47128"/>
                                        </p:tgtEl>
                                      </p:cBhvr>
                                    </p:animEffect>
                                  </p:childTnLst>
                                </p:cTn>
                              </p:par>
                              <p:par>
                                <p:cTn id="19" presetID="4" presetClass="entr" presetSubtype="16" fill="hold" nodeType="withEffect">
                                  <p:stCondLst>
                                    <p:cond delay="0"/>
                                  </p:stCondLst>
                                  <p:childTnLst>
                                    <p:set>
                                      <p:cBhvr>
                                        <p:cTn id="20" dur="1" fill="hold">
                                          <p:stCondLst>
                                            <p:cond delay="0"/>
                                          </p:stCondLst>
                                        </p:cTn>
                                        <p:tgtEl>
                                          <p:spTgt spid="47130">
                                            <p:txEl>
                                              <p:pRg st="0" end="0"/>
                                            </p:txEl>
                                          </p:spTgt>
                                        </p:tgtEl>
                                        <p:attrNameLst>
                                          <p:attrName>style.visibility</p:attrName>
                                        </p:attrNameLst>
                                      </p:cBhvr>
                                      <p:to>
                                        <p:strVal val="visible"/>
                                      </p:to>
                                    </p:set>
                                    <p:animEffect transition="in" filter="box(in)">
                                      <p:cBhvr>
                                        <p:cTn id="21" dur="500"/>
                                        <p:tgtEl>
                                          <p:spTgt spid="47130">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nodeType="clickEffect">
                                  <p:stCondLst>
                                    <p:cond delay="0"/>
                                  </p:stCondLst>
                                  <p:childTnLst>
                                    <p:set>
                                      <p:cBhvr>
                                        <p:cTn id="25" dur="1" fill="hold">
                                          <p:stCondLst>
                                            <p:cond delay="0"/>
                                          </p:stCondLst>
                                        </p:cTn>
                                        <p:tgtEl>
                                          <p:spTgt spid="47127"/>
                                        </p:tgtEl>
                                        <p:attrNameLst>
                                          <p:attrName>style.visibility</p:attrName>
                                        </p:attrNameLst>
                                      </p:cBhvr>
                                      <p:to>
                                        <p:strVal val="visible"/>
                                      </p:to>
                                    </p:set>
                                    <p:animEffect transition="in" filter="box(in)">
                                      <p:cBhvr>
                                        <p:cTn id="26" dur="500"/>
                                        <p:tgtEl>
                                          <p:spTgt spid="47127"/>
                                        </p:tgtEl>
                                      </p:cBhvr>
                                    </p:animEffect>
                                  </p:childTnLst>
                                </p:cTn>
                              </p:par>
                              <p:par>
                                <p:cTn id="27" presetID="4" presetClass="entr" presetSubtype="16" fill="hold" nodeType="withEffect">
                                  <p:stCondLst>
                                    <p:cond delay="0"/>
                                  </p:stCondLst>
                                  <p:childTnLst>
                                    <p:set>
                                      <p:cBhvr>
                                        <p:cTn id="28" dur="1" fill="hold">
                                          <p:stCondLst>
                                            <p:cond delay="0"/>
                                          </p:stCondLst>
                                        </p:cTn>
                                        <p:tgtEl>
                                          <p:spTgt spid="47131">
                                            <p:txEl>
                                              <p:pRg st="0" end="0"/>
                                            </p:txEl>
                                          </p:spTgt>
                                        </p:tgtEl>
                                        <p:attrNameLst>
                                          <p:attrName>style.visibility</p:attrName>
                                        </p:attrNameLst>
                                      </p:cBhvr>
                                      <p:to>
                                        <p:strVal val="visible"/>
                                      </p:to>
                                    </p:set>
                                    <p:animEffect transition="in" filter="box(in)">
                                      <p:cBhvr>
                                        <p:cTn id="29" dur="500"/>
                                        <p:tgtEl>
                                          <p:spTgt spid="471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Kết quả hình ảnh cho hình ảnh c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59750" cy="292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khái thác khoáng sản, anh dep,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37125"/>
            <a:ext cx="6259750" cy="3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khái thác khoáng sản, anh dep,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9752" y="0"/>
            <a:ext cx="5627451" cy="293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20" name="Picture 8" descr="khái thác khoáng sản, anh dep,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9752" y="2937125"/>
            <a:ext cx="5627451" cy="328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8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circle(in)">
                                      <p:cBhvr>
                                        <p:cTn id="7" dur="2000"/>
                                        <p:tgtEl>
                                          <p:spTgt spid="115714"/>
                                        </p:tgtEl>
                                      </p:cBhvr>
                                    </p:animEffect>
                                  </p:childTnLst>
                                </p:cTn>
                              </p:par>
                              <p:par>
                                <p:cTn id="8" presetID="6" presetClass="entr" presetSubtype="16" fill="hold" nodeType="withEffect">
                                  <p:stCondLst>
                                    <p:cond delay="0"/>
                                  </p:stCondLst>
                                  <p:childTnLst>
                                    <p:set>
                                      <p:cBhvr>
                                        <p:cTn id="9" dur="1" fill="hold">
                                          <p:stCondLst>
                                            <p:cond delay="0"/>
                                          </p:stCondLst>
                                        </p:cTn>
                                        <p:tgtEl>
                                          <p:spTgt spid="115718"/>
                                        </p:tgtEl>
                                        <p:attrNameLst>
                                          <p:attrName>style.visibility</p:attrName>
                                        </p:attrNameLst>
                                      </p:cBhvr>
                                      <p:to>
                                        <p:strVal val="visible"/>
                                      </p:to>
                                    </p:set>
                                    <p:animEffect transition="in" filter="circle(in)">
                                      <p:cBhvr>
                                        <p:cTn id="10" dur="2000"/>
                                        <p:tgtEl>
                                          <p:spTgt spid="115718"/>
                                        </p:tgtEl>
                                      </p:cBhvr>
                                    </p:animEffect>
                                  </p:childTnLst>
                                </p:cTn>
                              </p:par>
                              <p:par>
                                <p:cTn id="11" presetID="6" presetClass="entr" presetSubtype="16" fill="hold" nodeType="withEffect">
                                  <p:stCondLst>
                                    <p:cond delay="0"/>
                                  </p:stCondLst>
                                  <p:childTnLst>
                                    <p:set>
                                      <p:cBhvr>
                                        <p:cTn id="12" dur="1" fill="hold">
                                          <p:stCondLst>
                                            <p:cond delay="0"/>
                                          </p:stCondLst>
                                        </p:cTn>
                                        <p:tgtEl>
                                          <p:spTgt spid="115716"/>
                                        </p:tgtEl>
                                        <p:attrNameLst>
                                          <p:attrName>style.visibility</p:attrName>
                                        </p:attrNameLst>
                                      </p:cBhvr>
                                      <p:to>
                                        <p:strVal val="visible"/>
                                      </p:to>
                                    </p:set>
                                    <p:animEffect transition="in" filter="circle(in)">
                                      <p:cBhvr>
                                        <p:cTn id="13" dur="2000"/>
                                        <p:tgtEl>
                                          <p:spTgt spid="115716"/>
                                        </p:tgtEl>
                                      </p:cBhvr>
                                    </p:animEffect>
                                  </p:childTnLst>
                                </p:cTn>
                              </p:par>
                              <p:par>
                                <p:cTn id="14" presetID="6" presetClass="entr" presetSubtype="16" fill="hold" nodeType="withEffect">
                                  <p:stCondLst>
                                    <p:cond delay="0"/>
                                  </p:stCondLst>
                                  <p:childTnLst>
                                    <p:set>
                                      <p:cBhvr>
                                        <p:cTn id="15" dur="1" fill="hold">
                                          <p:stCondLst>
                                            <p:cond delay="0"/>
                                          </p:stCondLst>
                                        </p:cTn>
                                        <p:tgtEl>
                                          <p:spTgt spid="115720"/>
                                        </p:tgtEl>
                                        <p:attrNameLst>
                                          <p:attrName>style.visibility</p:attrName>
                                        </p:attrNameLst>
                                      </p:cBhvr>
                                      <p:to>
                                        <p:strVal val="visible"/>
                                      </p:to>
                                    </p:set>
                                    <p:animEffect transition="in" filter="circle(in)">
                                      <p:cBhvr>
                                        <p:cTn id="16" dur="2000"/>
                                        <p:tgtEl>
                                          <p:spTgt spid="115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1278424"/>
            <a:ext cx="12033504"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nl-NL" sz="3200" i="0" u="sng" strike="noStrike" cap="none" normalizeH="0" baseline="0" smtClean="0">
                <a:ln>
                  <a:noFill/>
                </a:ln>
                <a:solidFill>
                  <a:srgbClr val="C00000"/>
                </a:solidFill>
                <a:effectLst/>
                <a:latin typeface="Times New Roman" pitchFamily="18" charset="0"/>
                <a:ea typeface="Calibri" pitchFamily="34" charset="0"/>
                <a:cs typeface="Times New Roman" pitchFamily="18" charset="0"/>
              </a:rPr>
              <a:t>III/ Khoáng sản</a:t>
            </a:r>
            <a:r>
              <a:rPr kumimoji="0" lang="vi-VN" sz="3200" i="0" u="sng" strike="noStrike" cap="none" normalizeH="0" baseline="0" smtClean="0">
                <a:ln>
                  <a:noFill/>
                </a:ln>
                <a:solidFill>
                  <a:srgbClr val="C00000"/>
                </a:solidFill>
                <a:effectLst/>
                <a:latin typeface="Times New Roman" pitchFamily="18" charset="0"/>
                <a:ea typeface="Calibri" pitchFamily="34" charset="0"/>
                <a:cs typeface="Times New Roman" pitchFamily="18" charset="0"/>
              </a:rPr>
              <a:t> :</a:t>
            </a:r>
            <a:endParaRPr kumimoji="0" lang="vi-VN" sz="3200" i="0" u="sng" strike="noStrike" cap="none" normalizeH="0" baseline="0" smtClean="0">
              <a:ln>
                <a:noFill/>
              </a:ln>
              <a:solidFill>
                <a:srgbClr val="C00000"/>
              </a:solidFill>
              <a:effectLst/>
              <a:latin typeface="Times New Roman" pitchFamily="18"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sz="3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-Khoáng sản là những khoáng vật và khoáng chất có ích trong tự nhiên trong vỏ Trái Đất mà con người có thể khai thác để sử dụng trong sản xuất và đời sống.</a:t>
            </a:r>
            <a:endParaRPr kumimoji="0" lang="vi-VN" sz="3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sz="3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Khoáng sản gồn 3 loại: Năng lượng, kim loại và phi kim.</a:t>
            </a:r>
            <a:endParaRPr kumimoji="0" lang="vi-VN" sz="3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vi-VN" sz="30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Mỏ khoáng sản là nơi tập trung khoáng sản có trữ lượng và chất lượng có thể khai thác đề sử dụng vào mục đích kinh tế.</a:t>
            </a:r>
            <a:endParaRPr kumimoji="0" lang="vi-VN" sz="3000" b="0" i="0" u="none" strike="noStrike" cap="none" normalizeH="0" baseline="0" smtClean="0">
              <a:ln>
                <a:noFill/>
              </a:ln>
              <a:solidFill>
                <a:schemeClr val="tx1"/>
              </a:solidFill>
              <a:effectLst/>
              <a:latin typeface="Times New Roman" pitchFamily="18" charset="0"/>
              <a:cs typeface="Times New Roman" pitchFamily="18" charset="0"/>
            </a:endParaRPr>
          </a:p>
        </p:txBody>
      </p:sp>
      <p:sp>
        <p:nvSpPr>
          <p:cNvPr id="3" name="Rectangle 2"/>
          <p:cNvSpPr/>
          <p:nvPr/>
        </p:nvSpPr>
        <p:spPr>
          <a:xfrm>
            <a:off x="0" y="0"/>
            <a:ext cx="11887200" cy="1415772"/>
          </a:xfrm>
          <a:prstGeom prst="rect">
            <a:avLst/>
          </a:prstGeom>
          <a:noFill/>
        </p:spPr>
        <p:txBody>
          <a:bodyPr wrap="square" lIns="91440" tIns="45720" rIns="91440" bIns="45720">
            <a:spAutoFit/>
          </a:bodyPr>
          <a:lstStyle/>
          <a:p>
            <a:pPr algn="ctr"/>
            <a:r>
              <a:rPr lang="en-US" sz="3200" b="1" dirty="0" smtClean="0">
                <a:ln w="9525">
                  <a:solidFill>
                    <a:schemeClr val="accent2">
                      <a:lumMod val="50000"/>
                    </a:schemeClr>
                  </a:solidFill>
                  <a:prstDash val="solid"/>
                  <a:miter lim="800000"/>
                </a:ln>
                <a:solidFill>
                  <a:schemeClr val="accent1">
                    <a:lumMod val="40000"/>
                    <a:lumOff val="60000"/>
                  </a:schemeClr>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BÀI 10: QUÁ TRÌNH NỘI SINH VÀ NGOẠI SINH. CÁC DẠNG ĐỊA HÌNH CHÍNH. KHOÁNG SẢN</a:t>
            </a:r>
            <a:r>
              <a:rPr lang="en-US" sz="5400" b="1" dirty="0" smtClean="0">
                <a:ln w="9525">
                  <a:solidFill>
                    <a:schemeClr val="accent2">
                      <a:lumMod val="50000"/>
                    </a:schemeClr>
                  </a:solidFill>
                  <a:prstDash val="solid"/>
                  <a:miter lim="800000"/>
                </a:ln>
                <a:solidFill>
                  <a:schemeClr val="accent1">
                    <a:lumMod val="40000"/>
                    <a:lumOff val="60000"/>
                  </a:schemeClr>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a:t>
            </a:r>
            <a:endParaRPr lang="vi-VN" sz="5400" b="1" dirty="0">
              <a:ln w="9525">
                <a:solidFill>
                  <a:schemeClr val="accent2">
                    <a:lumMod val="50000"/>
                  </a:schemeClr>
                </a:solidFill>
                <a:prstDash val="solid"/>
                <a:miter lim="800000"/>
              </a:ln>
              <a:solidFill>
                <a:schemeClr val="accent1">
                  <a:lumMod val="40000"/>
                  <a:lumOff val="60000"/>
                </a:schemeClr>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Kết quả hình ảnh cho Sự ô nhiễm do khai thác khoáng s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21825"/>
            <a:ext cx="6155421" cy="241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Kết quả hình ảnh cho Sự ô nhiễm do khai thác khoáng sả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040031"/>
            <a:ext cx="6155422" cy="317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6" descr="Kết quả hình ảnh cho Sự ô nhiễm do khai thác khoáng sả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5423" y="621825"/>
            <a:ext cx="5731779" cy="241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8" descr="Kết quả hình ảnh cho Sự ô nhiễm do khai thác khoáng sả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5423" y="3040030"/>
            <a:ext cx="5731778" cy="317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p:nvSpPr>
        <p:spPr bwMode="auto">
          <a:xfrm>
            <a:off x="2889605" y="76261"/>
            <a:ext cx="5342917" cy="954107"/>
          </a:xfrm>
          <a:prstGeom prst="rect">
            <a:avLst/>
          </a:prstGeom>
          <a:solidFill>
            <a:schemeClr val="accent4">
              <a:lumMod val="40000"/>
              <a:lumOff val="60000"/>
            </a:schemeClr>
          </a:solidFill>
          <a:ln>
            <a:noFill/>
          </a:ln>
          <a:effectLst/>
          <a:extLst/>
        </p:spPr>
        <p:txBody>
          <a:bodyPr wrap="square">
            <a:spAutoFit/>
          </a:bodyP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0" hangingPunct="0">
              <a:spcBef>
                <a:spcPct val="50000"/>
              </a:spcBef>
              <a:defRPr/>
            </a:pPr>
            <a:r>
              <a:rPr lang="en-US" altLang="vi-VN" b="1" dirty="0" err="1">
                <a:solidFill>
                  <a:srgbClr val="FF0000"/>
                </a:solidFill>
                <a:latin typeface="Times New Roman" panose="02020603050405020304" pitchFamily="18" charset="0"/>
                <a:cs typeface="Times New Roman" panose="02020603050405020304" pitchFamily="18" charset="0"/>
              </a:rPr>
              <a:t>Hình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ảnh</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sau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đây</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nói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đến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điều</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gì</a:t>
            </a:r>
            <a:r>
              <a:rPr lang="en-US" altLang="vi-VN"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82826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fade">
                                      <p:cBhvr>
                                        <p:cTn id="12" dur="1000"/>
                                        <p:tgtEl>
                                          <p:spTgt spid="64514"/>
                                        </p:tgtEl>
                                      </p:cBhvr>
                                    </p:animEffect>
                                    <p:anim calcmode="lin" valueType="num">
                                      <p:cBhvr>
                                        <p:cTn id="13" dur="1000" fill="hold"/>
                                        <p:tgtEl>
                                          <p:spTgt spid="64514"/>
                                        </p:tgtEl>
                                        <p:attrNameLst>
                                          <p:attrName>ppt_x</p:attrName>
                                        </p:attrNameLst>
                                      </p:cBhvr>
                                      <p:tavLst>
                                        <p:tav tm="0">
                                          <p:val>
                                            <p:strVal val="#ppt_x"/>
                                          </p:val>
                                        </p:tav>
                                        <p:tav tm="100000">
                                          <p:val>
                                            <p:strVal val="#ppt_x"/>
                                          </p:val>
                                        </p:tav>
                                      </p:tavLst>
                                    </p:anim>
                                    <p:anim calcmode="lin" valueType="num">
                                      <p:cBhvr>
                                        <p:cTn id="14" dur="1000" fill="hold"/>
                                        <p:tgtEl>
                                          <p:spTgt spid="64514"/>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64516"/>
                                        </p:tgtEl>
                                        <p:attrNameLst>
                                          <p:attrName>style.visibility</p:attrName>
                                        </p:attrNameLst>
                                      </p:cBhvr>
                                      <p:to>
                                        <p:strVal val="visible"/>
                                      </p:to>
                                    </p:set>
                                    <p:animEffect transition="in" filter="wipe(down)">
                                      <p:cBhvr>
                                        <p:cTn id="17" dur="500"/>
                                        <p:tgtEl>
                                          <p:spTgt spid="64516"/>
                                        </p:tgtEl>
                                      </p:cBhvr>
                                    </p:animEffect>
                                  </p:childTnLst>
                                </p:cTn>
                              </p:par>
                              <p:par>
                                <p:cTn id="18" presetID="21" presetClass="entr" presetSubtype="1" fill="hold" nodeType="withEffect">
                                  <p:stCondLst>
                                    <p:cond delay="0"/>
                                  </p:stCondLst>
                                  <p:childTnLst>
                                    <p:set>
                                      <p:cBhvr>
                                        <p:cTn id="19" dur="1" fill="hold">
                                          <p:stCondLst>
                                            <p:cond delay="0"/>
                                          </p:stCondLst>
                                        </p:cTn>
                                        <p:tgtEl>
                                          <p:spTgt spid="64517"/>
                                        </p:tgtEl>
                                        <p:attrNameLst>
                                          <p:attrName>style.visibility</p:attrName>
                                        </p:attrNameLst>
                                      </p:cBhvr>
                                      <p:to>
                                        <p:strVal val="visible"/>
                                      </p:to>
                                    </p:set>
                                    <p:animEffect transition="in" filter="wheel(1)">
                                      <p:cBhvr>
                                        <p:cTn id="20" dur="2000"/>
                                        <p:tgtEl>
                                          <p:spTgt spid="64517"/>
                                        </p:tgtEl>
                                      </p:cBhvr>
                                    </p:animEffect>
                                  </p:childTnLst>
                                </p:cTn>
                              </p:par>
                              <p:par>
                                <p:cTn id="21" presetID="21" presetClass="entr" presetSubtype="1" fill="hold" nodeType="withEffect">
                                  <p:stCondLst>
                                    <p:cond delay="0"/>
                                  </p:stCondLst>
                                  <p:childTnLst>
                                    <p:set>
                                      <p:cBhvr>
                                        <p:cTn id="22" dur="1" fill="hold">
                                          <p:stCondLst>
                                            <p:cond delay="0"/>
                                          </p:stCondLst>
                                        </p:cTn>
                                        <p:tgtEl>
                                          <p:spTgt spid="64515"/>
                                        </p:tgtEl>
                                        <p:attrNameLst>
                                          <p:attrName>style.visibility</p:attrName>
                                        </p:attrNameLst>
                                      </p:cBhvr>
                                      <p:to>
                                        <p:strVal val="visible"/>
                                      </p:to>
                                    </p:set>
                                    <p:animEffect transition="in" filter="wheel(1)">
                                      <p:cBhvr>
                                        <p:cTn id="23" dur="2000"/>
                                        <p:tgtEl>
                                          <p:spTgt spid="64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7;p2"/>
          <p:cNvPicPr preferRelativeResize="0"/>
          <p:nvPr/>
        </p:nvPicPr>
        <p:blipFill rotWithShape="1">
          <a:blip r:embed="rId2">
            <a:alphaModFix/>
          </a:blip>
          <a:srcRect/>
          <a:stretch/>
        </p:blipFill>
        <p:spPr>
          <a:xfrm>
            <a:off x="0" y="-211015"/>
            <a:ext cx="1291983" cy="7643446"/>
          </a:xfrm>
          <a:prstGeom prst="rect">
            <a:avLst/>
          </a:prstGeom>
          <a:noFill/>
          <a:ln>
            <a:noFill/>
          </a:ln>
        </p:spPr>
      </p:pic>
      <p:sp>
        <p:nvSpPr>
          <p:cNvPr id="4" name="Rounded Rectangle 3"/>
          <p:cNvSpPr/>
          <p:nvPr/>
        </p:nvSpPr>
        <p:spPr>
          <a:xfrm>
            <a:off x="3669323" y="152399"/>
            <a:ext cx="4067907" cy="66034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3200" dirty="0" smtClean="0">
                <a:solidFill>
                  <a:srgbClr val="C00000"/>
                </a:solidFill>
                <a:latin typeface="Times New Roman" pitchFamily="18" charset="0"/>
                <a:cs typeface="Times New Roman" pitchFamily="18" charset="0"/>
              </a:rPr>
              <a:t>NỘI DUNG BÀI HỌC</a:t>
            </a:r>
            <a:endParaRPr lang="en-GB" sz="3200" dirty="0">
              <a:solidFill>
                <a:srgbClr val="C00000"/>
              </a:solidFill>
              <a:latin typeface="Times New Roman" pitchFamily="18" charset="0"/>
              <a:cs typeface="Times New Roman" pitchFamily="18" charset="0"/>
            </a:endParaRPr>
          </a:p>
        </p:txBody>
      </p:sp>
      <p:sp>
        <p:nvSpPr>
          <p:cNvPr id="7" name="Google Shape;111;p2"/>
          <p:cNvSpPr/>
          <p:nvPr/>
        </p:nvSpPr>
        <p:spPr>
          <a:xfrm>
            <a:off x="1430215" y="4915990"/>
            <a:ext cx="5239425" cy="87585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itchFamily="18" charset="0"/>
              <a:ea typeface="Calibri"/>
              <a:cs typeface="Times New Roman" pitchFamily="18" charset="0"/>
              <a:sym typeface="Calibri"/>
            </a:endParaRPr>
          </a:p>
        </p:txBody>
      </p:sp>
      <p:sp>
        <p:nvSpPr>
          <p:cNvPr id="8" name="TextBox 7"/>
          <p:cNvSpPr txBox="1"/>
          <p:nvPr/>
        </p:nvSpPr>
        <p:spPr>
          <a:xfrm>
            <a:off x="2826718" y="5014568"/>
            <a:ext cx="2752661" cy="646331"/>
          </a:xfrm>
          <a:prstGeom prst="rect">
            <a:avLst/>
          </a:prstGeom>
          <a:noFill/>
        </p:spPr>
        <p:txBody>
          <a:bodyPr wrap="square" rtlCol="0">
            <a:spAutoFit/>
          </a:bodyPr>
          <a:lstStyle/>
          <a:p>
            <a:pPr algn="just"/>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Khoáng</a:t>
            </a: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sản</a:t>
            </a:r>
            <a:r>
              <a:rPr lang="en-GB" sz="3600" b="1" dirty="0" smtClean="0">
                <a:latin typeface="Times New Roman" pitchFamily="18" charset="0"/>
                <a:cs typeface="Times New Roman" pitchFamily="18" charset="0"/>
              </a:rPr>
              <a:t> </a:t>
            </a:r>
            <a:endParaRPr lang="en-GB" sz="3400" b="1" dirty="0">
              <a:latin typeface="Times New Roman" pitchFamily="18" charset="0"/>
              <a:cs typeface="Times New Roman" pitchFamily="18" charset="0"/>
            </a:endParaRPr>
          </a:p>
        </p:txBody>
      </p:sp>
      <p:sp>
        <p:nvSpPr>
          <p:cNvPr id="11" name="Google Shape;106;p2"/>
          <p:cNvSpPr/>
          <p:nvPr/>
        </p:nvSpPr>
        <p:spPr>
          <a:xfrm>
            <a:off x="1324706" y="3074224"/>
            <a:ext cx="7760679" cy="117389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1">
            <a:schemeClr val="accent3"/>
          </a:lnRef>
          <a:fillRef idx="2">
            <a:schemeClr val="accent3"/>
          </a:fillRef>
          <a:effectRef idx="1">
            <a:schemeClr val="accent3"/>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itchFamily="18" charset="0"/>
              <a:ea typeface="Calibri"/>
              <a:cs typeface="Times New Roman" pitchFamily="18" charset="0"/>
              <a:sym typeface="Calibri"/>
            </a:endParaRPr>
          </a:p>
        </p:txBody>
      </p:sp>
      <p:sp>
        <p:nvSpPr>
          <p:cNvPr id="12" name="TextBox 11"/>
          <p:cNvSpPr txBox="1"/>
          <p:nvPr/>
        </p:nvSpPr>
        <p:spPr>
          <a:xfrm flipH="1">
            <a:off x="2157047" y="3325581"/>
            <a:ext cx="5955322" cy="646331"/>
          </a:xfrm>
          <a:prstGeom prst="rect">
            <a:avLst/>
          </a:prstGeom>
          <a:noFill/>
        </p:spPr>
        <p:txBody>
          <a:bodyPr wrap="square" rtlCol="0">
            <a:spAutoFit/>
          </a:bodyPr>
          <a:lstStyle/>
          <a:p>
            <a:pPr algn="ct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Các</a:t>
            </a: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dạng</a:t>
            </a: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địa</a:t>
            </a: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hình</a:t>
            </a:r>
            <a:r>
              <a:rPr lang="en-GB" sz="3600" b="1" dirty="0" smtClean="0">
                <a:latin typeface="Times New Roman" pitchFamily="18" charset="0"/>
                <a:cs typeface="Times New Roman" pitchFamily="18" charset="0"/>
              </a:rPr>
              <a:t> </a:t>
            </a:r>
            <a:r>
              <a:rPr lang="en-GB" sz="3600" b="1" dirty="0" err="1" smtClean="0">
                <a:latin typeface="Times New Roman" pitchFamily="18" charset="0"/>
                <a:cs typeface="Times New Roman" pitchFamily="18" charset="0"/>
              </a:rPr>
              <a:t>chính</a:t>
            </a:r>
            <a:endParaRPr lang="en-GB" sz="3400" b="1" dirty="0" smtClean="0">
              <a:latin typeface="Times New Roman" pitchFamily="18" charset="0"/>
              <a:cs typeface="Times New Roman" pitchFamily="18" charset="0"/>
            </a:endParaRPr>
          </a:p>
        </p:txBody>
      </p:sp>
      <p:sp>
        <p:nvSpPr>
          <p:cNvPr id="13" name="Rounded Rectangle 12"/>
          <p:cNvSpPr/>
          <p:nvPr/>
        </p:nvSpPr>
        <p:spPr>
          <a:xfrm>
            <a:off x="1723292" y="3305907"/>
            <a:ext cx="973016" cy="73503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smtClean="0">
                <a:solidFill>
                  <a:schemeClr val="bg1">
                    <a:lumMod val="50000"/>
                  </a:schemeClr>
                </a:solidFill>
                <a:latin typeface="Times New Roman" pitchFamily="18" charset="0"/>
                <a:cs typeface="Times New Roman" pitchFamily="18" charset="0"/>
              </a:rPr>
              <a:t>II</a:t>
            </a:r>
            <a:endParaRPr lang="en-GB" sz="4000" b="1" dirty="0">
              <a:solidFill>
                <a:schemeClr val="bg1">
                  <a:lumMod val="50000"/>
                </a:schemeClr>
              </a:solidFill>
              <a:latin typeface="Times New Roman" pitchFamily="18" charset="0"/>
              <a:cs typeface="Times New Roman" pitchFamily="18" charset="0"/>
            </a:endParaRPr>
          </a:p>
        </p:txBody>
      </p:sp>
      <p:sp>
        <p:nvSpPr>
          <p:cNvPr id="14" name="Rounded Rectangle 13"/>
          <p:cNvSpPr/>
          <p:nvPr/>
        </p:nvSpPr>
        <p:spPr>
          <a:xfrm>
            <a:off x="1781907" y="5043781"/>
            <a:ext cx="937846" cy="606742"/>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smtClean="0">
                <a:solidFill>
                  <a:schemeClr val="bg1">
                    <a:lumMod val="50000"/>
                  </a:schemeClr>
                </a:solidFill>
                <a:latin typeface="Times New Roman" pitchFamily="18" charset="0"/>
                <a:cs typeface="Times New Roman" pitchFamily="18" charset="0"/>
              </a:rPr>
              <a:t>III</a:t>
            </a:r>
            <a:endParaRPr lang="en-GB" sz="4000" b="1" dirty="0">
              <a:solidFill>
                <a:schemeClr val="bg1">
                  <a:lumMod val="50000"/>
                </a:schemeClr>
              </a:solidFill>
              <a:latin typeface="Times New Roman" pitchFamily="18" charset="0"/>
              <a:cs typeface="Times New Roman" pitchFamily="18" charset="0"/>
            </a:endParaRPr>
          </a:p>
        </p:txBody>
      </p:sp>
      <p:sp>
        <p:nvSpPr>
          <p:cNvPr id="23" name="Google Shape;106;p2"/>
          <p:cNvSpPr/>
          <p:nvPr/>
        </p:nvSpPr>
        <p:spPr>
          <a:xfrm>
            <a:off x="1312983" y="1257148"/>
            <a:ext cx="9355017" cy="1173891"/>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lvl="0" algn="ctr"/>
            <a:endParaRPr sz="1800" b="0" i="0" u="none" strike="noStrike" cap="none">
              <a:solidFill>
                <a:schemeClr val="lt1"/>
              </a:solidFill>
              <a:latin typeface="Times New Roman" pitchFamily="18" charset="0"/>
              <a:ea typeface="Calibri"/>
              <a:cs typeface="Times New Roman" pitchFamily="18" charset="0"/>
              <a:sym typeface="Calibri"/>
            </a:endParaRPr>
          </a:p>
        </p:txBody>
      </p:sp>
      <p:sp>
        <p:nvSpPr>
          <p:cNvPr id="24" name="Rounded Rectangle 23"/>
          <p:cNvSpPr/>
          <p:nvPr/>
        </p:nvSpPr>
        <p:spPr>
          <a:xfrm>
            <a:off x="1634487" y="1491360"/>
            <a:ext cx="944590" cy="712578"/>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smtClean="0">
                <a:solidFill>
                  <a:schemeClr val="bg1">
                    <a:lumMod val="50000"/>
                  </a:schemeClr>
                </a:solidFill>
                <a:latin typeface="Times New Roman" pitchFamily="18" charset="0"/>
                <a:cs typeface="Times New Roman" pitchFamily="18" charset="0"/>
              </a:rPr>
              <a:t>I</a:t>
            </a:r>
            <a:endParaRPr lang="en-GB" sz="4000" b="1" dirty="0">
              <a:solidFill>
                <a:schemeClr val="bg1">
                  <a:lumMod val="50000"/>
                </a:schemeClr>
              </a:solidFill>
              <a:latin typeface="Times New Roman" pitchFamily="18" charset="0"/>
              <a:cs typeface="Times New Roman" pitchFamily="18" charset="0"/>
            </a:endParaRPr>
          </a:p>
        </p:txBody>
      </p:sp>
      <p:sp>
        <p:nvSpPr>
          <p:cNvPr id="25" name="TextBox 24"/>
          <p:cNvSpPr txBox="1"/>
          <p:nvPr/>
        </p:nvSpPr>
        <p:spPr>
          <a:xfrm>
            <a:off x="2766644" y="1547447"/>
            <a:ext cx="6705601" cy="646331"/>
          </a:xfrm>
          <a:prstGeom prst="rect">
            <a:avLst/>
          </a:prstGeom>
          <a:noFill/>
        </p:spPr>
        <p:txBody>
          <a:bodyPr wrap="square" rtlCol="0">
            <a:spAutoFit/>
          </a:bodyPr>
          <a:lstStyle/>
          <a:p>
            <a:r>
              <a:rPr lang="en-US" sz="3600" b="1" smtClean="0">
                <a:latin typeface="Times New Roman" pitchFamily="18" charset="0"/>
                <a:cs typeface="Times New Roman" pitchFamily="18" charset="0"/>
              </a:rPr>
              <a:t>Quá trình nội sinh và ngoại sinh</a:t>
            </a:r>
            <a:endParaRPr lang="vi-VN" sz="3600" b="1">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randombar(horizontal)">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P spid="13" grpId="0" animBg="1"/>
      <p:bldP spid="14"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6" descr="Kết quả hình ảnh cho khai thác khoáng sản và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111433"/>
            <a:ext cx="5946762" cy="3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6465709" y="3111433"/>
            <a:ext cx="5222319" cy="2763661"/>
          </a:xfrm>
          <a:prstGeom prst="cloudCallout">
            <a:avLst>
              <a:gd name="adj1" fmla="val -51656"/>
              <a:gd name="adj2" fmla="val -32324"/>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chúng</a:t>
            </a:r>
            <a:r>
              <a:rPr lang="en-US" sz="3200" b="1" dirty="0">
                <a:solidFill>
                  <a:srgbClr val="FF0000"/>
                </a:solidFill>
                <a:latin typeface="Times New Roman" panose="02020603050405020304" pitchFamily="18" charset="0"/>
                <a:cs typeface="Times New Roman" panose="02020603050405020304" pitchFamily="18" charset="0"/>
              </a:rPr>
              <a:t> ta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1026" name="Picture 2" descr="Khuyến khích trẻ trồng cây xanh | giaoduc.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62" y="2"/>
            <a:ext cx="5940439" cy="3083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946761" cy="3111433"/>
          </a:xfrm>
          <a:prstGeom prst="rect">
            <a:avLst/>
          </a:prstGeom>
        </p:spPr>
      </p:pic>
    </p:spTree>
    <p:extLst>
      <p:ext uri="{BB962C8B-B14F-4D97-AF65-F5344CB8AC3E}">
        <p14:creationId xmlns:p14="http://schemas.microsoft.com/office/powerpoint/2010/main" val="117769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nodeType="withEffect">
                                  <p:stCondLst>
                                    <p:cond delay="0"/>
                                  </p:stCondLst>
                                  <p:childTnLst>
                                    <p:set>
                                      <p:cBhvr>
                                        <p:cTn id="17" dur="1" fill="hold">
                                          <p:stCondLst>
                                            <p:cond delay="0"/>
                                          </p:stCondLst>
                                        </p:cTn>
                                        <p:tgtEl>
                                          <p:spTgt spid="52228"/>
                                        </p:tgtEl>
                                        <p:attrNameLst>
                                          <p:attrName>style.visibility</p:attrName>
                                        </p:attrNameLst>
                                      </p:cBhvr>
                                      <p:to>
                                        <p:strVal val="visible"/>
                                      </p:to>
                                    </p:set>
                                    <p:animEffect transition="in" filter="randombar(horizontal)">
                                      <p:cBhvr>
                                        <p:cTn id="18" dur="5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Kết quả hình ảnh cho hình ảnh năng lượng gió"/>
          <p:cNvSpPr>
            <a:spLocks noChangeAspect="1" noChangeArrowheads="1"/>
          </p:cNvSpPr>
          <p:nvPr/>
        </p:nvSpPr>
        <p:spPr bwMode="auto">
          <a:xfrm>
            <a:off x="1649968" y="-165530"/>
            <a:ext cx="297180" cy="27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1" name="AutoShape 4" descr="Kết quả hình ảnh cho hình ảnh năng lượng gió"/>
          <p:cNvSpPr>
            <a:spLocks noChangeAspect="1" noChangeArrowheads="1"/>
          </p:cNvSpPr>
          <p:nvPr/>
        </p:nvSpPr>
        <p:spPr bwMode="auto">
          <a:xfrm>
            <a:off x="1798558" y="-27347"/>
            <a:ext cx="297180" cy="276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2" name="AutoShape 6" descr="Kết quả hình ảnh cho hình ảnh năng lượng gió"/>
          <p:cNvSpPr>
            <a:spLocks noChangeAspect="1" noChangeArrowheads="1"/>
          </p:cNvSpPr>
          <p:nvPr/>
        </p:nvSpPr>
        <p:spPr bwMode="auto">
          <a:xfrm>
            <a:off x="1947148" y="110834"/>
            <a:ext cx="297180" cy="27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sp>
        <p:nvSpPr>
          <p:cNvPr id="43013" name="AutoShape 8" descr="Kết quả hình ảnh cho hình ảnh năng lượng gió"/>
          <p:cNvSpPr>
            <a:spLocks noChangeAspect="1" noChangeArrowheads="1"/>
          </p:cNvSpPr>
          <p:nvPr/>
        </p:nvSpPr>
        <p:spPr bwMode="auto">
          <a:xfrm>
            <a:off x="2095738" y="249017"/>
            <a:ext cx="297180" cy="27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nTime" pitchFamily="34" charset="0"/>
                <a:cs typeface="Arial" panose="020B0604020202020204" pitchFamily="34" charset="0"/>
              </a:defRPr>
            </a:lvl1pPr>
            <a:lvl2pPr marL="742950" indent="-285750" eaLnBrk="0" hangingPunct="0">
              <a:defRPr sz="2400">
                <a:solidFill>
                  <a:schemeClr val="tx1"/>
                </a:solidFill>
                <a:latin typeface=".VnTime" pitchFamily="34" charset="0"/>
                <a:cs typeface="Arial" panose="020B0604020202020204" pitchFamily="34" charset="0"/>
              </a:defRPr>
            </a:lvl2pPr>
            <a:lvl3pPr marL="1143000" indent="-228600" eaLnBrk="0" hangingPunct="0">
              <a:defRPr sz="2400">
                <a:solidFill>
                  <a:schemeClr val="tx1"/>
                </a:solidFill>
                <a:latin typeface=".VnTime" pitchFamily="34" charset="0"/>
                <a:cs typeface="Arial" panose="020B0604020202020204" pitchFamily="34" charset="0"/>
              </a:defRPr>
            </a:lvl3pPr>
            <a:lvl4pPr marL="1600200" indent="-228600" eaLnBrk="0" hangingPunct="0">
              <a:defRPr sz="2400">
                <a:solidFill>
                  <a:schemeClr val="tx1"/>
                </a:solidFill>
                <a:latin typeface=".VnTime" pitchFamily="34" charset="0"/>
                <a:cs typeface="Arial" panose="020B0604020202020204" pitchFamily="34" charset="0"/>
              </a:defRPr>
            </a:lvl4pPr>
            <a:lvl5pPr marL="2057400" indent="-228600" eaLnBrk="0" hangingPunct="0">
              <a:defRPr sz="2400">
                <a:solidFill>
                  <a:schemeClr val="tx1"/>
                </a:solidFill>
                <a:latin typeface=".VnTime"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VnTime" pitchFamily="34" charset="0"/>
                <a:cs typeface="Arial" panose="020B0604020202020204" pitchFamily="34" charset="0"/>
              </a:defRPr>
            </a:lvl9pPr>
          </a:lstStyle>
          <a:p>
            <a:pPr eaLnBrk="1" hangingPunct="1"/>
            <a:endParaRPr lang="en-US"/>
          </a:p>
        </p:txBody>
      </p:sp>
      <p:pic>
        <p:nvPicPr>
          <p:cNvPr id="131082" name="Picture 10" descr="Năng lượng gió. Ảnh: 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66486" cy="290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4" name="Picture 12" descr="http://img.khoahoc.tv/photos/image/2009/09/17/Nangluo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348" y="0"/>
            <a:ext cx="5692854" cy="290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6" name="Picture 14" descr="Kết quả hình ảnh cho hình ảnh các năng lượng nh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01844"/>
            <a:ext cx="6166485" cy="331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8" name="Picture 16" descr="images253764_E5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348" y="2901844"/>
            <a:ext cx="5692853" cy="331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11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1082"/>
                                        </p:tgtEl>
                                        <p:attrNameLst>
                                          <p:attrName>style.visibility</p:attrName>
                                        </p:attrNameLst>
                                      </p:cBhvr>
                                      <p:to>
                                        <p:strVal val="visible"/>
                                      </p:to>
                                    </p:set>
                                    <p:animEffect transition="in" filter="barn(inVertical)">
                                      <p:cBhvr>
                                        <p:cTn id="7" dur="500"/>
                                        <p:tgtEl>
                                          <p:spTgt spid="131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31084"/>
                                        </p:tgtEl>
                                        <p:attrNameLst>
                                          <p:attrName>style.visibility</p:attrName>
                                        </p:attrNameLst>
                                      </p:cBhvr>
                                      <p:to>
                                        <p:strVal val="visible"/>
                                      </p:to>
                                    </p:set>
                                    <p:animEffect transition="in" filter="circle(in)">
                                      <p:cBhvr>
                                        <p:cTn id="12" dur="2000"/>
                                        <p:tgtEl>
                                          <p:spTgt spid="1310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1086"/>
                                        </p:tgtEl>
                                        <p:attrNameLst>
                                          <p:attrName>style.visibility</p:attrName>
                                        </p:attrNameLst>
                                      </p:cBhvr>
                                      <p:to>
                                        <p:strVal val="visible"/>
                                      </p:to>
                                    </p:set>
                                    <p:animEffect transition="in" filter="wheel(1)">
                                      <p:cBhvr>
                                        <p:cTn id="17" dur="2000"/>
                                        <p:tgtEl>
                                          <p:spTgt spid="1310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31088"/>
                                        </p:tgtEl>
                                        <p:attrNameLst>
                                          <p:attrName>style.visibility</p:attrName>
                                        </p:attrNameLst>
                                      </p:cBhvr>
                                      <p:to>
                                        <p:strVal val="visible"/>
                                      </p:to>
                                    </p:set>
                                    <p:animEffect transition="in" filter="wipe(down)">
                                      <p:cBhvr>
                                        <p:cTn id="22" dur="500"/>
                                        <p:tgtEl>
                                          <p:spTgt spid="131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591" y="143824"/>
            <a:ext cx="2907929" cy="923330"/>
          </a:xfrm>
          <a:prstGeom prst="rect">
            <a:avLst/>
          </a:prstGeom>
          <a:noFill/>
        </p:spPr>
        <p:txBody>
          <a:bodyPr wrap="square">
            <a:spAutoFit/>
          </a:bodyPr>
          <a:lstStyle/>
          <a:p>
            <a:pPr>
              <a:lnSpc>
                <a:spcPct val="150000"/>
              </a:lnSpc>
              <a:defRPr/>
            </a:pPr>
            <a:r>
              <a:rPr lang="en-US" sz="36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6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423588" y="1152103"/>
            <a:ext cx="110665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vi-VN" sz="3200" b="1" i="0" u="none" strike="noStrike" cap="none" normalizeH="0" baseline="0" dirty="0" smtClean="0">
                <a:ln>
                  <a:noFill/>
                </a:ln>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a:solidFill>
                  <a:srgbClr val="9900CC"/>
                </a:solidFill>
                <a:latin typeface="Times New Roman" panose="02020603050405020304" pitchFamily="18" charset="0"/>
                <a:cs typeface="Times New Roman" panose="02020603050405020304" pitchFamily="18" charset="0"/>
              </a:rPr>
              <a:t>Cho </a:t>
            </a:r>
            <a:r>
              <a:rPr lang="en-US" sz="3200" b="1" dirty="0" err="1">
                <a:solidFill>
                  <a:srgbClr val="9900CC"/>
                </a:solidFill>
                <a:latin typeface="Times New Roman" panose="02020603050405020304" pitchFamily="18" charset="0"/>
                <a:cs typeface="Times New Roman" panose="02020603050405020304" pitchFamily="18" charset="0"/>
              </a:rPr>
              <a:t>biết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độ</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cao</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tuyệt</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đối</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của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các</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dạng</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địa</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hình</a:t>
            </a:r>
            <a:r>
              <a:rPr lang="en-US" sz="3200" b="1" dirty="0">
                <a:solidFill>
                  <a:srgbClr val="9900CC"/>
                </a:solidFill>
                <a:latin typeface="Times New Roman" panose="02020603050405020304" pitchFamily="18" charset="0"/>
                <a:cs typeface="Times New Roman" panose="02020603050405020304" pitchFamily="18" charset="0"/>
              </a:rPr>
              <a:t> </a:t>
            </a:r>
            <a:r>
              <a:rPr lang="en-US" sz="3200" b="1" dirty="0" err="1">
                <a:solidFill>
                  <a:srgbClr val="9900CC"/>
                </a:solidFill>
                <a:latin typeface="Times New Roman" panose="02020603050405020304" pitchFamily="18" charset="0"/>
                <a:cs typeface="Times New Roman" panose="02020603050405020304" pitchFamily="18" charset="0"/>
              </a:rPr>
              <a:t>chính</a:t>
            </a:r>
            <a:r>
              <a:rPr lang="en-US" sz="3200" b="1" dirty="0">
                <a:solidFill>
                  <a:srgbClr val="9900CC"/>
                </a:solidFill>
                <a:latin typeface="Times New Roman" panose="02020603050405020304" pitchFamily="18" charset="0"/>
                <a:cs typeface="Times New Roman" panose="02020603050405020304" pitchFamily="18" charset="0"/>
              </a:rPr>
              <a:t>.</a:t>
            </a:r>
            <a:endParaRPr kumimoji="0" lang="en-US" sz="3200" b="0" i="0" u="none" strike="noStrike" cap="none" normalizeH="0" baseline="0" dirty="0" smtClean="0">
              <a:ln>
                <a:noFill/>
              </a:ln>
              <a:solidFill>
                <a:srgbClr val="9900CC"/>
              </a:solidFill>
              <a:effectLst/>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332673648"/>
              </p:ext>
            </p:extLst>
          </p:nvPr>
        </p:nvGraphicFramePr>
        <p:xfrm>
          <a:off x="527258" y="2136347"/>
          <a:ext cx="10854105" cy="3268632"/>
        </p:xfrm>
        <a:graphic>
          <a:graphicData uri="http://schemas.openxmlformats.org/drawingml/2006/table">
            <a:tbl>
              <a:tblPr firstRow="1" firstCol="1" bandRow="1">
                <a:tableStyleId>{5C22544A-7EE6-4342-B048-85BDC9FD1C3A}</a:tableStyleId>
              </a:tblPr>
              <a:tblGrid>
                <a:gridCol w="3385128"/>
                <a:gridCol w="7468977"/>
              </a:tblGrid>
              <a:tr h="523187">
                <a:tc>
                  <a:txBody>
                    <a:bodyPr/>
                    <a:lstStyle/>
                    <a:p>
                      <a:pPr algn="ctr">
                        <a:spcAft>
                          <a:spcPts val="0"/>
                        </a:spcAft>
                      </a:pPr>
                      <a:r>
                        <a:rPr lang="en-US" sz="2600" b="1" dirty="0" err="1">
                          <a:solidFill>
                            <a:schemeClr val="tx1"/>
                          </a:solidFill>
                          <a:effectLst/>
                          <a:latin typeface="Times New Roman" panose="02020603050405020304" pitchFamily="18" charset="0"/>
                          <a:cs typeface="Times New Roman" panose="02020603050405020304" pitchFamily="18" charset="0"/>
                        </a:rPr>
                        <a:t>Dạng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địa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hình</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2"/>
                    </a:solidFill>
                  </a:tcPr>
                </a:tc>
                <a:tc>
                  <a:txBody>
                    <a:bodyPr/>
                    <a:lstStyle/>
                    <a:p>
                      <a:pPr algn="ctr">
                        <a:spcAft>
                          <a:spcPts val="0"/>
                        </a:spcAft>
                      </a:pPr>
                      <a:r>
                        <a:rPr lang="en-US" sz="2600" b="1" dirty="0" err="1">
                          <a:solidFill>
                            <a:schemeClr val="tx1"/>
                          </a:solidFill>
                          <a:effectLst/>
                          <a:latin typeface="Times New Roman" panose="02020603050405020304" pitchFamily="18" charset="0"/>
                          <a:cs typeface="Times New Roman" panose="02020603050405020304" pitchFamily="18" charset="0"/>
                        </a:rPr>
                        <a:t>Độ</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cao</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2"/>
                    </a:solidFill>
                  </a:tcPr>
                </a:tc>
              </a:tr>
              <a:tr h="681519">
                <a:tc>
                  <a:txBody>
                    <a:bodyPr/>
                    <a:lstStyle/>
                    <a:p>
                      <a:pPr>
                        <a:spcAft>
                          <a:spcPts val="0"/>
                        </a:spcAft>
                      </a:pPr>
                      <a:r>
                        <a:rPr lang="en-US" sz="2600" b="1" dirty="0" err="1">
                          <a:solidFill>
                            <a:schemeClr val="tx1"/>
                          </a:solidFill>
                          <a:effectLst/>
                          <a:latin typeface="Times New Roman" panose="02020603050405020304" pitchFamily="18" charset="0"/>
                          <a:cs typeface="Times New Roman" panose="02020603050405020304" pitchFamily="18" charset="0"/>
                        </a:rPr>
                        <a:t>Núi</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3">
                        <a:lumMod val="20000"/>
                        <a:lumOff val="80000"/>
                      </a:schemeClr>
                    </a:solidFill>
                  </a:tcPr>
                </a:tc>
                <a:tc>
                  <a:txBody>
                    <a:bodyPr/>
                    <a:lstStyle/>
                    <a:p>
                      <a:pPr algn="just">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bg2"/>
                    </a:solidFill>
                  </a:tcPr>
                </a:tc>
              </a:tr>
              <a:tr h="661515">
                <a:tc>
                  <a:txBody>
                    <a:bodyPr/>
                    <a:lstStyle/>
                    <a:p>
                      <a:pPr>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Cao </a:t>
                      </a:r>
                      <a:r>
                        <a:rPr lang="en-US" sz="2600" b="1" dirty="0" err="1">
                          <a:solidFill>
                            <a:schemeClr val="tx1"/>
                          </a:solidFill>
                          <a:effectLst/>
                          <a:latin typeface="Times New Roman" panose="02020603050405020304" pitchFamily="18" charset="0"/>
                          <a:cs typeface="Times New Roman" panose="02020603050405020304" pitchFamily="18" charset="0"/>
                        </a:rPr>
                        <a:t>nguyên</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4">
                        <a:lumMod val="20000"/>
                        <a:lumOff val="80000"/>
                      </a:schemeClr>
                    </a:solidFill>
                  </a:tcPr>
                </a:tc>
                <a:tc>
                  <a:txBody>
                    <a:bodyPr/>
                    <a:lstStyle/>
                    <a:p>
                      <a:pPr algn="just">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4">
                        <a:lumMod val="20000"/>
                        <a:lumOff val="80000"/>
                      </a:schemeClr>
                    </a:solidFill>
                  </a:tcPr>
                </a:tc>
              </a:tr>
              <a:tr h="687975">
                <a:tc>
                  <a:txBody>
                    <a:bodyPr/>
                    <a:lstStyle/>
                    <a:p>
                      <a:pPr>
                        <a:spcAft>
                          <a:spcPts val="0"/>
                        </a:spcAft>
                      </a:pPr>
                      <a:r>
                        <a:rPr lang="en-US" sz="2600" b="1" dirty="0" err="1">
                          <a:solidFill>
                            <a:schemeClr val="tx1"/>
                          </a:solidFill>
                          <a:effectLst/>
                          <a:latin typeface="Times New Roman" panose="02020603050405020304" pitchFamily="18" charset="0"/>
                          <a:cs typeface="Times New Roman" panose="02020603050405020304" pitchFamily="18" charset="0"/>
                        </a:rPr>
                        <a:t>Đồi</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1">
                        <a:lumMod val="40000"/>
                        <a:lumOff val="60000"/>
                      </a:schemeClr>
                    </a:solidFill>
                  </a:tcPr>
                </a:tc>
                <a:tc>
                  <a:txBody>
                    <a:bodyPr/>
                    <a:lstStyle/>
                    <a:p>
                      <a:pPr algn="just">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1">
                        <a:lumMod val="40000"/>
                        <a:lumOff val="60000"/>
                      </a:schemeClr>
                    </a:solidFill>
                  </a:tcPr>
                </a:tc>
              </a:tr>
              <a:tr h="714436">
                <a:tc>
                  <a:txBody>
                    <a:bodyPr/>
                    <a:lstStyle/>
                    <a:p>
                      <a:pPr>
                        <a:spcAft>
                          <a:spcPts val="0"/>
                        </a:spcAft>
                      </a:pPr>
                      <a:r>
                        <a:rPr lang="en-US" sz="2600" b="1" dirty="0" err="1">
                          <a:solidFill>
                            <a:schemeClr val="tx1"/>
                          </a:solidFill>
                          <a:effectLst/>
                          <a:latin typeface="Times New Roman" panose="02020603050405020304" pitchFamily="18" charset="0"/>
                          <a:cs typeface="Times New Roman" panose="02020603050405020304" pitchFamily="18" charset="0"/>
                        </a:rPr>
                        <a:t>Đồng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bằng</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6">
                        <a:lumMod val="40000"/>
                        <a:lumOff val="60000"/>
                      </a:schemeClr>
                    </a:solidFill>
                  </a:tcPr>
                </a:tc>
                <a:tc>
                  <a:txBody>
                    <a:bodyPr/>
                    <a:lstStyle/>
                    <a:p>
                      <a:pPr algn="just">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6">
                        <a:lumMod val="40000"/>
                        <a:lumOff val="60000"/>
                      </a:schemeClr>
                    </a:solidFill>
                  </a:tcPr>
                </a:tc>
              </a:tr>
            </a:tbl>
          </a:graphicData>
        </a:graphic>
      </p:graphicFrame>
      <p:sp>
        <p:nvSpPr>
          <p:cNvPr id="6" name="Rectangle 5"/>
          <p:cNvSpPr/>
          <p:nvPr/>
        </p:nvSpPr>
        <p:spPr>
          <a:xfrm>
            <a:off x="4136189" y="2699419"/>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13" name="Rectangle 12"/>
          <p:cNvSpPr/>
          <p:nvPr/>
        </p:nvSpPr>
        <p:spPr>
          <a:xfrm>
            <a:off x="4136188" y="3395213"/>
            <a:ext cx="5282793"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Trên</a:t>
            </a:r>
            <a:r>
              <a:rPr lang="en-US" sz="2800" b="1" dirty="0" smtClean="0">
                <a:solidFill>
                  <a:srgbClr val="0070C0"/>
                </a:solidFill>
                <a:effectLst/>
                <a:latin typeface="Times New Roman" panose="02020603050405020304" pitchFamily="18" charset="0"/>
                <a:ea typeface="Calibri" panose="020F0502020204030204" pitchFamily="34" charset="0"/>
              </a:rPr>
              <a:t> 500m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7" name="Rectangle 6"/>
          <p:cNvSpPr/>
          <p:nvPr/>
        </p:nvSpPr>
        <p:spPr>
          <a:xfrm>
            <a:off x="4136185" y="4050467"/>
            <a:ext cx="5808000" cy="523220"/>
          </a:xfrm>
          <a:prstGeom prst="rect">
            <a:avLst/>
          </a:prstGeom>
          <a:solidFill>
            <a:schemeClr val="accent1">
              <a:lumMod val="40000"/>
              <a:lumOff val="60000"/>
            </a:schemeClr>
          </a:solidFill>
        </p:spPr>
        <p:txBody>
          <a:bodyPr wrap="none">
            <a:spAutoFit/>
          </a:bodyPr>
          <a:lstStyle/>
          <a:p>
            <a:r>
              <a:rPr lang="en-US" sz="2800" b="1" dirty="0" err="1" smtClean="0">
                <a:solidFill>
                  <a:srgbClr val="0070C0"/>
                </a:solidFill>
                <a:latin typeface="Times New Roman" panose="02020603050405020304" pitchFamily="18" charset="0"/>
                <a:ea typeface="Calibri" panose="020F0502020204030204" pitchFamily="34" charset="0"/>
              </a:rPr>
              <a:t>Không</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err="1" smtClean="0">
                <a:solidFill>
                  <a:srgbClr val="0070C0"/>
                </a:solidFill>
                <a:latin typeface="Times New Roman" panose="02020603050405020304" pitchFamily="18" charset="0"/>
                <a:ea typeface="Calibri" panose="020F0502020204030204" pitchFamily="34" charset="0"/>
              </a:rPr>
              <a:t>quá</a:t>
            </a:r>
            <a:r>
              <a:rPr lang="en-US" sz="2800" b="1" dirty="0" smtClean="0">
                <a:solidFill>
                  <a:srgbClr val="0070C0"/>
                </a:solidFill>
                <a:latin typeface="Times New Roman" panose="02020603050405020304" pitchFamily="18" charset="0"/>
                <a:ea typeface="Calibri" panose="020F0502020204030204" pitchFamily="34" charset="0"/>
              </a:rPr>
              <a:t> </a:t>
            </a:r>
            <a:r>
              <a:rPr lang="en-US" sz="2800" b="1" dirty="0" smtClean="0">
                <a:solidFill>
                  <a:srgbClr val="0070C0"/>
                </a:solidFill>
                <a:effectLst/>
                <a:latin typeface="Times New Roman" panose="02020603050405020304" pitchFamily="18" charset="0"/>
                <a:ea typeface="Calibri" panose="020F0502020204030204" pitchFamily="34" charset="0"/>
              </a:rPr>
              <a:t>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xung</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quanh</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
        <p:nvSpPr>
          <p:cNvPr id="9" name="Rectangle 8"/>
          <p:cNvSpPr/>
          <p:nvPr/>
        </p:nvSpPr>
        <p:spPr>
          <a:xfrm>
            <a:off x="4136186" y="4719096"/>
            <a:ext cx="5325497" cy="523220"/>
          </a:xfrm>
          <a:prstGeom prst="rect">
            <a:avLst/>
          </a:prstGeom>
        </p:spPr>
        <p:txBody>
          <a:bodyPr wrap="none">
            <a:spAutoFit/>
          </a:bodyPr>
          <a:lstStyle/>
          <a:p>
            <a:r>
              <a:rPr lang="en-US" sz="2800" b="1" dirty="0" err="1" smtClean="0">
                <a:solidFill>
                  <a:srgbClr val="0070C0"/>
                </a:solidFill>
                <a:effectLst/>
                <a:latin typeface="Times New Roman" panose="02020603050405020304" pitchFamily="18" charset="0"/>
                <a:ea typeface="Calibri" panose="020F0502020204030204" pitchFamily="34" charset="0"/>
              </a:rPr>
              <a:t>Dưới</a:t>
            </a:r>
            <a:r>
              <a:rPr lang="en-US" sz="2800" b="1" dirty="0" smtClean="0">
                <a:solidFill>
                  <a:srgbClr val="0070C0"/>
                </a:solidFill>
                <a:effectLst/>
                <a:latin typeface="Times New Roman" panose="02020603050405020304" pitchFamily="18" charset="0"/>
                <a:ea typeface="Calibri" panose="020F0502020204030204" pitchFamily="34" charset="0"/>
              </a:rPr>
              <a:t> 200m so </a:t>
            </a:r>
            <a:r>
              <a:rPr lang="en-US" sz="2800" b="1" dirty="0" err="1" smtClean="0">
                <a:solidFill>
                  <a:srgbClr val="0070C0"/>
                </a:solidFill>
                <a:effectLst/>
                <a:latin typeface="Times New Roman" panose="02020603050405020304" pitchFamily="18" charset="0"/>
                <a:ea typeface="Calibri" panose="020F0502020204030204" pitchFamily="34" charset="0"/>
              </a:rPr>
              <a:t>với</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mực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nước</a:t>
            </a:r>
            <a:r>
              <a:rPr lang="en-US" sz="2800" b="1" dirty="0" smtClean="0">
                <a:solidFill>
                  <a:srgbClr val="0070C0"/>
                </a:solidFill>
                <a:effectLst/>
                <a:latin typeface="Times New Roman" panose="02020603050405020304" pitchFamily="18" charset="0"/>
                <a:ea typeface="Calibri" panose="020F0502020204030204" pitchFamily="34" charset="0"/>
              </a:rPr>
              <a:t> </a:t>
            </a:r>
            <a:r>
              <a:rPr lang="en-US" sz="2800" b="1" dirty="0" err="1" smtClean="0">
                <a:solidFill>
                  <a:srgbClr val="0070C0"/>
                </a:solidFill>
                <a:effectLst/>
                <a:latin typeface="Times New Roman" panose="02020603050405020304" pitchFamily="18" charset="0"/>
                <a:ea typeface="Calibri" panose="020F0502020204030204" pitchFamily="34" charset="0"/>
              </a:rPr>
              <a:t>biển</a:t>
            </a:r>
            <a:r>
              <a:rPr lang="en-US" sz="2800" b="1" dirty="0" smtClean="0">
                <a:solidFill>
                  <a:srgbClr val="0070C0"/>
                </a:solidFill>
                <a:effectLst/>
                <a:latin typeface="Times New Roman" panose="02020603050405020304" pitchFamily="18" charset="0"/>
                <a:ea typeface="Calibri" panose="020F0502020204030204" pitchFamily="34" charset="0"/>
              </a:rPr>
              <a:t>.</a:t>
            </a:r>
            <a:endParaRPr lang="en-US" sz="2800" b="1" dirty="0">
              <a:solidFill>
                <a:srgbClr val="0070C0"/>
              </a:solidFill>
            </a:endParaRPr>
          </a:p>
        </p:txBody>
      </p:sp>
    </p:spTree>
    <p:extLst>
      <p:ext uri="{BB962C8B-B14F-4D97-AF65-F5344CB8AC3E}">
        <p14:creationId xmlns:p14="http://schemas.microsoft.com/office/powerpoint/2010/main" val="50288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13" grpId="0"/>
      <p:bldP spid="7"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6456" y="117559"/>
            <a:ext cx="10211611" cy="1200329"/>
          </a:xfrm>
          <a:prstGeom prst="rect">
            <a:avLst/>
          </a:prstGeom>
        </p:spPr>
        <p:txBody>
          <a:bodyPr wrap="square">
            <a:spAutoFit/>
          </a:bodyPr>
          <a:lstStyle/>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2. Hãy chọn những từ sau đây điền vào các vị trí tương ứng trong hình 10.3</a:t>
            </a:r>
            <a:endParaRPr lang="en-US" sz="2400"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độ cao tương đối          đỉnh núi          độ cao tuyệt đối          sườn núi</a:t>
            </a:r>
            <a:endParaRPr lang="en-US" sz="2400" b="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nl-NL" sz="2400" b="1" i="1" dirty="0" smtClean="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rPr>
              <a:t>    núi cao                chân núi          núi trung bình        núi thấp           hẻm vực</a:t>
            </a:r>
            <a:endParaRPr lang="en-US" sz="2400" b="1" dirty="0">
              <a:solidFill>
                <a:srgbClr val="99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Chân trời sáng tạo] Giải SBT lịch sử và địa lí 6 bài 10: Quá trình nội sinh và ngoại sinh. Các dạng địa hình chính. Khoáng sản"/>
          <p:cNvPicPr/>
          <p:nvPr/>
        </p:nvPicPr>
        <p:blipFill>
          <a:blip r:embed="rId2">
            <a:extLst>
              <a:ext uri="{28A0092B-C50C-407E-A947-70E740481C1C}">
                <a14:useLocalDpi xmlns:a14="http://schemas.microsoft.com/office/drawing/2010/main" val="0"/>
              </a:ext>
            </a:extLst>
          </a:blip>
          <a:srcRect/>
          <a:stretch>
            <a:fillRect/>
          </a:stretch>
        </p:blipFill>
        <p:spPr bwMode="auto">
          <a:xfrm>
            <a:off x="417320" y="1205911"/>
            <a:ext cx="11172703" cy="4721262"/>
          </a:xfrm>
          <a:prstGeom prst="rect">
            <a:avLst/>
          </a:prstGeom>
          <a:noFill/>
          <a:ln>
            <a:noFill/>
          </a:ln>
        </p:spPr>
      </p:pic>
      <p:sp>
        <p:nvSpPr>
          <p:cNvPr id="6" name="Rectangle 5"/>
          <p:cNvSpPr/>
          <p:nvPr/>
        </p:nvSpPr>
        <p:spPr>
          <a:xfrm>
            <a:off x="1466831" y="2821563"/>
            <a:ext cx="2791699"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451529" y="3406281"/>
            <a:ext cx="1461426"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39212" y="1867784"/>
            <a:ext cx="2273317"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đỉnh</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851712" y="2821563"/>
            <a:ext cx="2010912"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s</a:t>
            </a:r>
            <a:r>
              <a:rPr lang="en-US" sz="2800" b="1" dirty="0" err="1" smtClean="0">
                <a:solidFill>
                  <a:srgbClr val="FF0000"/>
                </a:solidFill>
                <a:latin typeface="Times New Roman" panose="02020603050405020304" pitchFamily="18" charset="0"/>
                <a:cs typeface="Times New Roman" panose="02020603050405020304" pitchFamily="18" charset="0"/>
              </a:rPr>
              <a:t>ườn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706287" y="3623058"/>
            <a:ext cx="2156340"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h</a:t>
            </a:r>
            <a:r>
              <a:rPr lang="en-US" sz="2800" b="1" dirty="0" err="1" smtClean="0">
                <a:solidFill>
                  <a:srgbClr val="FF0000"/>
                </a:solidFill>
                <a:latin typeface="Times New Roman" panose="02020603050405020304" pitchFamily="18" charset="0"/>
                <a:cs typeface="Times New Roman" panose="02020603050405020304" pitchFamily="18" charset="0"/>
              </a:rPr>
              <a:t>ẻm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vực</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947169" y="3414258"/>
            <a:ext cx="2902247"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độ</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tuyệt</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đối</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461982" y="4470548"/>
            <a:ext cx="1941256" cy="304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latin typeface="Times New Roman" panose="02020603050405020304" pitchFamily="18" charset="0"/>
                <a:cs typeface="Times New Roman" panose="02020603050405020304" pitchFamily="18" charset="0"/>
              </a:rPr>
              <a:t>n</a:t>
            </a:r>
            <a:r>
              <a:rPr lang="en-US" sz="2800" b="1" dirty="0" err="1" smtClean="0">
                <a:solidFill>
                  <a:srgbClr val="FF0000"/>
                </a:solidFill>
                <a:latin typeface="Times New Roman" panose="02020603050405020304" pitchFamily="18" charset="0"/>
                <a:cs typeface="Times New Roman" panose="02020603050405020304" pitchFamily="18" charset="0"/>
              </a:rPr>
              <a:t>úi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thấp</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108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08" y="152762"/>
            <a:ext cx="10058138" cy="584775"/>
          </a:xfrm>
          <a:prstGeom prst="rect">
            <a:avLst/>
          </a:prstGeom>
        </p:spPr>
        <p:txBody>
          <a:bodyPr wrap="none">
            <a:spAutoFit/>
          </a:bodyPr>
          <a:lstStyle/>
          <a:p>
            <a:pPr>
              <a:spcAft>
                <a:spcPts val="0"/>
              </a:spcAft>
            </a:pP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Câu 3. Sắp xếp lại trật tự các từ </a:t>
            </a:r>
            <a:r>
              <a:rPr lang="en-US" sz="3200" b="1" dirty="0" err="1"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nl-NL" sz="3200" b="1" dirty="0" smtClean="0">
                <a:solidFill>
                  <a:srgbClr val="FF00FF"/>
                </a:solidFill>
                <a:effectLst/>
                <a:latin typeface="Times New Roman" panose="02020603050405020304" pitchFamily="18" charset="0"/>
                <a:ea typeface="Calibri" panose="020F0502020204030204" pitchFamily="34" charset="0"/>
                <a:cs typeface="Times New Roman" panose="02020603050405020304" pitchFamily="18" charset="0"/>
              </a:rPr>
              <a:t> bảng cho phù hợp</a:t>
            </a:r>
            <a:endParaRPr lang="en-US" sz="3200" dirty="0">
              <a:solidFill>
                <a:srgbClr val="FF00FF"/>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83347097"/>
              </p:ext>
            </p:extLst>
          </p:nvPr>
        </p:nvGraphicFramePr>
        <p:xfrm>
          <a:off x="1185559" y="3762684"/>
          <a:ext cx="9456013" cy="2115094"/>
        </p:xfrm>
        <a:graphic>
          <a:graphicData uri="http://schemas.openxmlformats.org/drawingml/2006/table">
            <a:tbl>
              <a:tblPr firstRow="1" firstCol="1" bandRow="1">
                <a:tableStyleId>{5C22544A-7EE6-4342-B048-85BDC9FD1C3A}</a:tableStyleId>
              </a:tblPr>
              <a:tblGrid>
                <a:gridCol w="2821905"/>
                <a:gridCol w="3515527"/>
                <a:gridCol w="3118581"/>
              </a:tblGrid>
              <a:tr h="472765">
                <a:tc>
                  <a:txBody>
                    <a:bodyPr/>
                    <a:lstStyle/>
                    <a:p>
                      <a:pPr algn="ctr">
                        <a:spcAft>
                          <a:spcPts val="0"/>
                        </a:spcAft>
                      </a:pPr>
                      <a:r>
                        <a:rPr lang="nl-NL" sz="2600" dirty="0">
                          <a:solidFill>
                            <a:schemeClr val="bg1"/>
                          </a:solidFill>
                          <a:effectLst/>
                          <a:latin typeface="Times New Roman" panose="02020603050405020304" pitchFamily="18" charset="0"/>
                          <a:cs typeface="Times New Roman" panose="02020603050405020304" pitchFamily="18" charset="0"/>
                        </a:rPr>
                        <a:t>Khoáng sản</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rgbClr val="00B0F0"/>
                    </a:solidFill>
                  </a:tcPr>
                </a:tc>
                <a:tc>
                  <a:txBody>
                    <a:bodyPr/>
                    <a:lstStyle/>
                    <a:p>
                      <a:pPr algn="ctr">
                        <a:spcAft>
                          <a:spcPts val="0"/>
                        </a:spcAft>
                      </a:pPr>
                      <a:r>
                        <a:rPr lang="nl-NL" sz="2600" dirty="0">
                          <a:solidFill>
                            <a:schemeClr val="bg1"/>
                          </a:solidFill>
                          <a:effectLst/>
                          <a:latin typeface="Times New Roman" panose="02020603050405020304" pitchFamily="18" charset="0"/>
                          <a:cs typeface="Times New Roman" panose="02020603050405020304" pitchFamily="18" charset="0"/>
                        </a:rPr>
                        <a:t>Phân loại</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rgbClr val="00B0F0"/>
                    </a:solidFill>
                  </a:tcPr>
                </a:tc>
                <a:tc>
                  <a:txBody>
                    <a:bodyPr/>
                    <a:lstStyle/>
                    <a:p>
                      <a:pPr algn="ctr">
                        <a:spcAft>
                          <a:spcPts val="0"/>
                        </a:spcAft>
                      </a:pPr>
                      <a:r>
                        <a:rPr lang="nl-NL" sz="2600" dirty="0">
                          <a:solidFill>
                            <a:schemeClr val="bg1"/>
                          </a:solidFill>
                          <a:effectLst/>
                          <a:latin typeface="Times New Roman" panose="02020603050405020304" pitchFamily="18" charset="0"/>
                          <a:cs typeface="Times New Roman" panose="02020603050405020304" pitchFamily="18" charset="0"/>
                        </a:rPr>
                        <a:t>Công dụng</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rgbClr val="00B0F0"/>
                    </a:solidFill>
                  </a:tcPr>
                </a:tc>
              </a:tr>
              <a:tr h="527459">
                <a:tc>
                  <a:txBody>
                    <a:bodyPr/>
                    <a:lstStyle/>
                    <a:p>
                      <a:pPr>
                        <a:spcAft>
                          <a:spcPts val="0"/>
                        </a:spcAft>
                      </a:pPr>
                      <a:r>
                        <a:rPr lang="nl-NL" sz="2600" b="0" dirty="0">
                          <a:solidFill>
                            <a:schemeClr val="tx1"/>
                          </a:solidFill>
                          <a:effectLst/>
                          <a:latin typeface="Times New Roman" panose="02020603050405020304" pitchFamily="18" charset="0"/>
                          <a:cs typeface="Times New Roman" panose="02020603050405020304" pitchFamily="18" charset="0"/>
                        </a:rPr>
                        <a:t>Vàng </a:t>
                      </a:r>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1">
                        <a:lumMod val="20000"/>
                        <a:lumOff val="80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1">
                        <a:lumMod val="20000"/>
                        <a:lumOff val="80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accent1">
                        <a:lumMod val="20000"/>
                        <a:lumOff val="80000"/>
                      </a:schemeClr>
                    </a:solidFill>
                  </a:tcPr>
                </a:tc>
              </a:tr>
              <a:tr h="546853">
                <a:tc>
                  <a:txBody>
                    <a:bodyPr/>
                    <a:lstStyle/>
                    <a:p>
                      <a:pPr>
                        <a:spcAft>
                          <a:spcPts val="0"/>
                        </a:spcAft>
                      </a:pPr>
                      <a:r>
                        <a:rPr lang="nl-NL" sz="2600" b="0" dirty="0">
                          <a:solidFill>
                            <a:schemeClr val="tx1"/>
                          </a:solidFill>
                          <a:effectLst/>
                          <a:latin typeface="Times New Roman" panose="02020603050405020304" pitchFamily="18" charset="0"/>
                          <a:cs typeface="Times New Roman" panose="02020603050405020304" pitchFamily="18" charset="0"/>
                        </a:rPr>
                        <a:t>Đá vôi</a:t>
                      </a:r>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bg1">
                        <a:lumMod val="95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bg1">
                        <a:lumMod val="95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bg1">
                        <a:lumMod val="95000"/>
                      </a:schemeClr>
                    </a:solidFill>
                  </a:tcPr>
                </a:tc>
              </a:tr>
              <a:tr h="568017">
                <a:tc>
                  <a:txBody>
                    <a:bodyPr/>
                    <a:lstStyle/>
                    <a:p>
                      <a:pPr>
                        <a:spcAft>
                          <a:spcPts val="0"/>
                        </a:spcAft>
                      </a:pPr>
                      <a:r>
                        <a:rPr lang="nl-NL" sz="2600" b="0" dirty="0">
                          <a:solidFill>
                            <a:schemeClr val="tx1"/>
                          </a:solidFill>
                          <a:effectLst/>
                          <a:latin typeface="Times New Roman" panose="02020603050405020304" pitchFamily="18" charset="0"/>
                          <a:cs typeface="Times New Roman" panose="02020603050405020304" pitchFamily="18" charset="0"/>
                        </a:rPr>
                        <a:t>Than đá</a:t>
                      </a:r>
                      <a:endParaRPr lang="en-US" sz="2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tx2">
                        <a:lumMod val="20000"/>
                        <a:lumOff val="80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tx2">
                        <a:lumMod val="20000"/>
                        <a:lumOff val="80000"/>
                      </a:schemeClr>
                    </a:solidFill>
                  </a:tcPr>
                </a:tc>
                <a:tc>
                  <a:txBody>
                    <a:bodyPr/>
                    <a:lstStyle/>
                    <a:p>
                      <a:pPr>
                        <a:spcAft>
                          <a:spcPts val="0"/>
                        </a:spcAft>
                      </a:pP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866" marR="66866" marT="0" marB="0">
                    <a:solidFill>
                      <a:schemeClr val="tx2">
                        <a:lumMod val="20000"/>
                        <a:lumOff val="80000"/>
                      </a:schemeClr>
                    </a:solidFill>
                  </a:tcPr>
                </a:tc>
              </a:tr>
            </a:tbl>
          </a:graphicData>
        </a:graphic>
      </p:graphicFrame>
      <p:pic>
        <p:nvPicPr>
          <p:cNvPr id="5" name="Picture 4"/>
          <p:cNvPicPr/>
          <p:nvPr/>
        </p:nvPicPr>
        <p:blipFill>
          <a:blip r:embed="rId2"/>
          <a:stretch>
            <a:fillRect/>
          </a:stretch>
        </p:blipFill>
        <p:spPr>
          <a:xfrm>
            <a:off x="1617830" y="682984"/>
            <a:ext cx="8373329" cy="2797448"/>
          </a:xfrm>
          <a:prstGeom prst="rect">
            <a:avLst/>
          </a:prstGeom>
        </p:spPr>
      </p:pic>
      <p:sp>
        <p:nvSpPr>
          <p:cNvPr id="6" name="Rectangle 5"/>
          <p:cNvSpPr/>
          <p:nvPr/>
        </p:nvSpPr>
        <p:spPr>
          <a:xfrm>
            <a:off x="4201621" y="4304258"/>
            <a:ext cx="1602876" cy="35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cs typeface="Times New Roman" panose="02020603050405020304" pitchFamily="18" charset="0"/>
              </a:rPr>
              <a:t>Kim </a:t>
            </a:r>
            <a:r>
              <a:rPr lang="en-US" sz="2800" dirty="0" err="1" smtClean="0">
                <a:solidFill>
                  <a:schemeClr val="tx1"/>
                </a:solidFill>
                <a:latin typeface="Times New Roman" panose="02020603050405020304" pitchFamily="18" charset="0"/>
                <a:cs typeface="Times New Roman" panose="02020603050405020304" pitchFamily="18" charset="0"/>
              </a:rPr>
              <a:t>loại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269620" y="4723359"/>
            <a:ext cx="193835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Phi kim loại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4269621" y="5331442"/>
            <a:ext cx="1893467"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Năng lượng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7558835" y="4243453"/>
            <a:ext cx="1611531"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Trang sức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7558836" y="4788714"/>
            <a:ext cx="2759089"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Vật liệu xây dựng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7657393" y="5333974"/>
            <a:ext cx="1409360" cy="523220"/>
          </a:xfrm>
          <a:prstGeom prst="rect">
            <a:avLst/>
          </a:prstGeom>
        </p:spPr>
        <p:txBody>
          <a:bodyPr wrap="none">
            <a:spAutoFit/>
          </a:bodyPr>
          <a:lstStyle/>
          <a:p>
            <a:pPr>
              <a:spcAft>
                <a:spcPts val="0"/>
              </a:spcAft>
            </a:pPr>
            <a:r>
              <a:rPr lang="nl-NL" sz="2800" dirty="0" smtClean="0">
                <a:effectLst/>
                <a:latin typeface="Times New Roman" panose="02020603050405020304" pitchFamily="18" charset="0"/>
                <a:cs typeface="Times New Roman" panose="02020603050405020304" pitchFamily="18" charset="0"/>
              </a:rPr>
              <a:t>Chất đốt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540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002955" y="414552"/>
            <a:ext cx="7441921" cy="1428871"/>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538" y="185226"/>
            <a:ext cx="2998814" cy="1658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33959" y="2200903"/>
            <a:ext cx="1061091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sz="3600" b="1" dirty="0" err="1" smtClean="0">
                <a:solidFill>
                  <a:srgbClr val="FF00FF"/>
                </a:solidFill>
                <a:latin typeface="Times New Roman" panose="02020603050405020304" pitchFamily="18" charset="0"/>
                <a:cs typeface="Times New Roman" panose="02020603050405020304" pitchFamily="18" charset="0"/>
              </a:rPr>
              <a:t>Câu</a:t>
            </a:r>
            <a:r>
              <a:rPr lang="en-US" sz="3600" b="1" dirty="0" smtClean="0">
                <a:solidFill>
                  <a:srgbClr val="FF00FF"/>
                </a:solidFill>
                <a:latin typeface="Times New Roman" panose="02020603050405020304" pitchFamily="18" charset="0"/>
                <a:cs typeface="Times New Roman" panose="02020603050405020304" pitchFamily="18" charset="0"/>
              </a:rPr>
              <a:t> 1: </a:t>
            </a:r>
            <a:r>
              <a:rPr lang="en-US" sz="3600" b="1" dirty="0" err="1" smtClean="0">
                <a:solidFill>
                  <a:srgbClr val="FF00FF"/>
                </a:solidFill>
                <a:latin typeface="Times New Roman" panose="02020603050405020304" pitchFamily="18" charset="0"/>
                <a:cs typeface="Times New Roman" panose="02020603050405020304" pitchFamily="18" charset="0"/>
              </a:rPr>
              <a:t>Nơi</a:t>
            </a:r>
            <a:r>
              <a:rPr lang="en-US" sz="3600" b="1" dirty="0" smtClean="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em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sinh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sống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thuộc</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nào? </a:t>
            </a:r>
            <a:r>
              <a:rPr lang="en-US" sz="3600" b="1" dirty="0" err="1">
                <a:solidFill>
                  <a:srgbClr val="FF00FF"/>
                </a:solidFill>
                <a:latin typeface="Times New Roman" panose="02020603050405020304" pitchFamily="18" charset="0"/>
                <a:cs typeface="Times New Roman" panose="02020603050405020304" pitchFamily="18" charset="0"/>
              </a:rPr>
              <a:t>Trình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bày</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đặc</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điểm</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dạng</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địa</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hình</a:t>
            </a:r>
            <a:r>
              <a:rPr lang="en-US" sz="3600" b="1" dirty="0">
                <a:solidFill>
                  <a:srgbClr val="FF00FF"/>
                </a:solidFill>
                <a:latin typeface="Times New Roman" panose="02020603050405020304" pitchFamily="18" charset="0"/>
                <a:cs typeface="Times New Roman" panose="02020603050405020304" pitchFamily="18" charset="0"/>
              </a:rPr>
              <a:t> </a:t>
            </a:r>
            <a:r>
              <a:rPr lang="en-US" sz="3600" b="1" dirty="0" err="1">
                <a:solidFill>
                  <a:srgbClr val="FF00FF"/>
                </a:solidFill>
                <a:latin typeface="Times New Roman" panose="02020603050405020304" pitchFamily="18" charset="0"/>
                <a:cs typeface="Times New Roman" panose="02020603050405020304" pitchFamily="18" charset="0"/>
              </a:rPr>
              <a:t>đó</a:t>
            </a:r>
            <a:r>
              <a:rPr lang="en-US" sz="3600" b="1" dirty="0">
                <a:solidFill>
                  <a:srgbClr val="FF00FF"/>
                </a:solidFill>
                <a:latin typeface="Times New Roman" panose="02020603050405020304" pitchFamily="18" charset="0"/>
                <a:cs typeface="Times New Roman" panose="02020603050405020304" pitchFamily="18" charset="0"/>
              </a:rPr>
              <a:t>. </a:t>
            </a:r>
            <a:r>
              <a:rPr lang="vi-VN" sz="3600" b="1" dirty="0">
                <a:solidFill>
                  <a:srgbClr val="FF00FF"/>
                </a:solidFill>
                <a:latin typeface="Times New Roman" panose="02020603050405020304" pitchFamily="18" charset="0"/>
                <a:cs typeface="Times New Roman" panose="02020603050405020304" pitchFamily="18" charset="0"/>
              </a:rPr>
              <a:t>Dạng địa hình </a:t>
            </a:r>
            <a:r>
              <a:rPr lang="en-US" sz="3600" b="1" dirty="0" err="1">
                <a:solidFill>
                  <a:srgbClr val="FF00FF"/>
                </a:solidFill>
                <a:latin typeface="Times New Roman" panose="02020603050405020304" pitchFamily="18" charset="0"/>
                <a:cs typeface="Times New Roman" panose="02020603050405020304" pitchFamily="18" charset="0"/>
              </a:rPr>
              <a:t>đó</a:t>
            </a:r>
            <a:r>
              <a:rPr lang="vi-VN" sz="3600" b="1" dirty="0">
                <a:solidFill>
                  <a:srgbClr val="FF00FF"/>
                </a:solidFill>
                <a:latin typeface="Times New Roman" panose="02020603050405020304" pitchFamily="18" charset="0"/>
                <a:cs typeface="Times New Roman" panose="02020603050405020304" pitchFamily="18" charset="0"/>
              </a:rPr>
              <a:t> phù hợp với những hoạt động kinh tế nào</a:t>
            </a:r>
            <a:r>
              <a:rPr lang="vi-VN" sz="3600" b="1" dirty="0" smtClean="0">
                <a:solidFill>
                  <a:srgbClr val="FF00FF"/>
                </a:solidFill>
                <a:latin typeface="Times New Roman" panose="02020603050405020304" pitchFamily="18" charset="0"/>
                <a:cs typeface="Times New Roman" panose="02020603050405020304" pitchFamily="18" charset="0"/>
              </a:rPr>
              <a:t>?</a:t>
            </a:r>
            <a:endParaRPr lang="en-US" sz="3600" dirty="0">
              <a:solidFill>
                <a:srgbClr val="FF00FF"/>
              </a:solidFill>
              <a:latin typeface="Times New Roman" panose="02020603050405020304" pitchFamily="18" charset="0"/>
              <a:cs typeface="Times New Roman" panose="02020603050405020304" pitchFamily="18" charset="0"/>
            </a:endParaRPr>
          </a:p>
        </p:txBody>
      </p:sp>
      <p:sp>
        <p:nvSpPr>
          <p:cNvPr id="2" name="Rectangle 1"/>
          <p:cNvSpPr/>
          <p:nvPr/>
        </p:nvSpPr>
        <p:spPr>
          <a:xfrm>
            <a:off x="833958" y="3963160"/>
            <a:ext cx="10610918" cy="1754326"/>
          </a:xfrm>
          <a:prstGeom prst="rect">
            <a:avLst/>
          </a:prstGeom>
        </p:spPr>
        <p:txBody>
          <a:bodyPr wrap="square">
            <a:spAutoFit/>
          </a:bodyPr>
          <a:lstStyle/>
          <a:p>
            <a:pPr algn="just">
              <a:spcAft>
                <a:spcPts val="0"/>
              </a:spcAft>
            </a:pPr>
            <a:r>
              <a:rPr lang="en-US" sz="3600" b="1" dirty="0" err="1"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2</a:t>
            </a:r>
            <a:r>
              <a:rPr lang="en-US" sz="3600"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Vì sao ngày nay con người phải tìm kiếm các nguồn năng lượng thay thế cho các tài nguyên khoáng sản như dầu mỏ, than đá</a:t>
            </a:r>
            <a:r>
              <a:rPr lang="en-US" sz="3600" b="1" dirty="0" smtClean="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46817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09254" y="174100"/>
            <a:ext cx="8664552" cy="6044138"/>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773163" y="2890747"/>
            <a:ext cx="1662540" cy="3327495"/>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4530" y="1054263"/>
            <a:ext cx="655861" cy="40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6" y="79641"/>
            <a:ext cx="2654995" cy="1949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680343" y="208722"/>
            <a:ext cx="594360" cy="41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1927" y="852483"/>
            <a:ext cx="7950578" cy="4524315"/>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tiếp</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nội</a:t>
            </a:r>
            <a:r>
              <a:rPr lang="en-US" sz="3200" b="1" dirty="0" smtClean="0">
                <a:solidFill>
                  <a:srgbClr val="3333FF"/>
                </a:solidFill>
                <a:latin typeface="Times New Roman" panose="02020603050405020304" pitchFamily="18" charset="0"/>
                <a:cs typeface="Times New Roman" panose="02020603050405020304" pitchFamily="18" charset="0"/>
              </a:rPr>
              <a:t> dung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11: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Thực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hành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đồ</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tỉ</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lệ</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lớn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Đọc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lát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cắt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địa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đơn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giản</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6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6473952" cy="6218238"/>
          </a:xfrm>
          <a:prstGeom prst="rect">
            <a:avLst/>
          </a:prstGeom>
          <a:noFill/>
          <a:ln w="9525">
            <a:noFill/>
            <a:miter lim="800000"/>
            <a:headEnd/>
            <a:tailEnd/>
          </a:ln>
          <a:effectLst/>
        </p:spPr>
      </p:pic>
      <p:sp>
        <p:nvSpPr>
          <p:cNvPr id="4" name="Rectangle 3"/>
          <p:cNvSpPr/>
          <p:nvPr/>
        </p:nvSpPr>
        <p:spPr>
          <a:xfrm>
            <a:off x="6486144" y="0"/>
            <a:ext cx="5401057" cy="830997"/>
          </a:xfrm>
          <a:prstGeom prst="rect">
            <a:avLst/>
          </a:prstGeom>
        </p:spPr>
        <p:txBody>
          <a:bodyPr wrap="square">
            <a:spAutoFit/>
          </a:bodyPr>
          <a:lstStyle/>
          <a:p>
            <a:pPr algn="ctr"/>
            <a:r>
              <a:rPr lang="vi-VN" sz="240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Dựa vào nội dung trong bài và hình 10.1 em hãy cho biết</a:t>
            </a:r>
          </a:p>
        </p:txBody>
      </p:sp>
      <p:sp>
        <p:nvSpPr>
          <p:cNvPr id="5" name="Rectangle 4"/>
          <p:cNvSpPr/>
          <p:nvPr/>
        </p:nvSpPr>
        <p:spPr>
          <a:xfrm>
            <a:off x="7002600" y="1236005"/>
            <a:ext cx="4559261" cy="400110"/>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vi-VN" sz="2000" smtClean="0">
                <a:latin typeface="Times New Roman" pitchFamily="18" charset="0"/>
                <a:cs typeface="Times New Roman" pitchFamily="18" charset="0"/>
              </a:rPr>
              <a:t>Thế nào là quá trình nội sinh và ngoại sinh</a:t>
            </a:r>
            <a:endParaRPr lang="vi-VN" sz="2000">
              <a:latin typeface="Times New Roman" pitchFamily="18" charset="0"/>
              <a:cs typeface="Times New Roman" pitchFamily="18" charset="0"/>
            </a:endParaRPr>
          </a:p>
        </p:txBody>
      </p:sp>
      <p:sp>
        <p:nvSpPr>
          <p:cNvPr id="6" name="Rectangle 5"/>
          <p:cNvSpPr/>
          <p:nvPr/>
        </p:nvSpPr>
        <p:spPr>
          <a:xfrm>
            <a:off x="6705600" y="2014353"/>
            <a:ext cx="4931195" cy="3323987"/>
          </a:xfrm>
          <a:prstGeom prst="rect">
            <a:avLst/>
          </a:prstGeom>
        </p:spPr>
        <p:txBody>
          <a:bodyPr wrap="square">
            <a:spAutoFit/>
          </a:bodyPr>
          <a:lstStyle/>
          <a:p>
            <a:pPr>
              <a:lnSpc>
                <a:spcPct val="150000"/>
              </a:lnSpc>
            </a:pPr>
            <a:r>
              <a:rPr lang="vi-VN" sz="2000" b="1" smtClean="0">
                <a:latin typeface="Times New Roman" pitchFamily="18" charset="0"/>
                <a:cs typeface="Times New Roman" pitchFamily="18" charset="0"/>
              </a:rPr>
              <a:t>   Qúa trình nội sinh</a:t>
            </a:r>
            <a:r>
              <a:rPr lang="vi-VN" sz="2000" smtClean="0">
                <a:latin typeface="Times New Roman" pitchFamily="18" charset="0"/>
                <a:cs typeface="Times New Roman" pitchFamily="18" charset="0"/>
              </a:rPr>
              <a:t> là quá trình xảy ra trong lòng đất làm di chuyển các mảng quá trình kiến tạo, nén ép các lớp đất đá hoặc đẩy vật chất nóng chảy dưới sâu ra ngoài mặt đất </a:t>
            </a:r>
          </a:p>
          <a:p>
            <a:pPr>
              <a:lnSpc>
                <a:spcPct val="150000"/>
              </a:lnSpc>
            </a:pPr>
            <a:r>
              <a:rPr lang="vi-VN" sz="2000" b="1" smtClean="0">
                <a:latin typeface="Times New Roman" pitchFamily="18" charset="0"/>
                <a:cs typeface="Times New Roman" pitchFamily="18" charset="0"/>
              </a:rPr>
              <a:t>   Qúa trình ngoại sinh</a:t>
            </a:r>
            <a:r>
              <a:rPr lang="vi-VN" sz="2000" smtClean="0">
                <a:latin typeface="Times New Roman" pitchFamily="18" charset="0"/>
                <a:cs typeface="Times New Roman" pitchFamily="18" charset="0"/>
              </a:rPr>
              <a:t> là quá trình hình thành địa hình xảy ra trên bề mặt Trái Đất bao gồm phá hủy, vận chuyển bồi tụ được.</a:t>
            </a:r>
            <a:endParaRPr lang="vi-VN" sz="2000">
              <a:latin typeface="Times New Roman" pitchFamily="18" charset="0"/>
              <a:cs typeface="Times New Roman" pitchFamily="18" charset="0"/>
            </a:endParaRPr>
          </a:p>
        </p:txBody>
      </p:sp>
      <p:sp>
        <p:nvSpPr>
          <p:cNvPr id="7" name="Rectangle 6"/>
          <p:cNvSpPr/>
          <p:nvPr/>
        </p:nvSpPr>
        <p:spPr>
          <a:xfrm>
            <a:off x="6559297" y="818132"/>
            <a:ext cx="5327904" cy="1631216"/>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vi-VN" sz="2000" smtClean="0">
                <a:latin typeface="Times New Roman" pitchFamily="18" charset="0"/>
                <a:cs typeface="Times New Roman" pitchFamily="18" charset="0"/>
              </a:rPr>
              <a:t>Bề mặt địa hình thay đổi như thế nào ở mỗi hình a,b,c?</a:t>
            </a:r>
          </a:p>
          <a:p>
            <a:pPr algn="ctr"/>
            <a:r>
              <a:rPr lang="vi-VN" sz="2000" smtClean="0">
                <a:latin typeface="Times New Roman" pitchFamily="18" charset="0"/>
                <a:cs typeface="Times New Roman" pitchFamily="18" charset="0"/>
              </a:rPr>
              <a:t>Hình nào là kết quả của các quá trình ngoại sinh và hình nào là kết quả của quá trình nội sinh?</a:t>
            </a:r>
          </a:p>
          <a:p>
            <a:pPr algn="ctr"/>
            <a:endParaRPr lang="vi-VN" sz="2000">
              <a:latin typeface="Times New Roman" pitchFamily="18" charset="0"/>
              <a:cs typeface="Times New Roman" pitchFamily="18" charset="0"/>
            </a:endParaRPr>
          </a:p>
        </p:txBody>
      </p:sp>
      <p:sp>
        <p:nvSpPr>
          <p:cNvPr id="8" name="Rectangle 7"/>
          <p:cNvSpPr/>
          <p:nvPr/>
        </p:nvSpPr>
        <p:spPr>
          <a:xfrm>
            <a:off x="6681216" y="2432586"/>
            <a:ext cx="5205984" cy="3785652"/>
          </a:xfrm>
          <a:prstGeom prst="rect">
            <a:avLst/>
          </a:prstGeom>
        </p:spPr>
        <p:txBody>
          <a:bodyPr wrap="square">
            <a:spAutoFit/>
          </a:bodyPr>
          <a:lstStyle/>
          <a:p>
            <a:r>
              <a:rPr lang="vi-VN" sz="2000" b="1" smtClean="0">
                <a:latin typeface="Times New Roman" pitchFamily="18" charset="0"/>
                <a:cs typeface="Times New Roman" pitchFamily="18" charset="0"/>
              </a:rPr>
              <a:t>Bề mặt địa hình thay đổi như sau:</a:t>
            </a:r>
            <a:endParaRPr lang="vi-VN" sz="2000" smtClean="0">
              <a:latin typeface="Times New Roman" pitchFamily="18" charset="0"/>
              <a:cs typeface="Times New Roman" pitchFamily="18" charset="0"/>
            </a:endParaRPr>
          </a:p>
          <a:p>
            <a:r>
              <a:rPr lang="vi-VN" sz="2000" smtClean="0">
                <a:latin typeface="Times New Roman" pitchFamily="18" charset="0"/>
                <a:cs typeface="Times New Roman" pitchFamily="18" charset="0"/>
              </a:rPr>
              <a:t>a. Do sóng biển tác động, hàng ngàn năm sau làm thay đổi địa hình, làm tách rời mặt đất tạo thành các đảo nhỏ</a:t>
            </a:r>
          </a:p>
          <a:p>
            <a:r>
              <a:rPr lang="vi-VN" sz="2000" smtClean="0">
                <a:latin typeface="Times New Roman" pitchFamily="18" charset="0"/>
                <a:cs typeface="Times New Roman" pitchFamily="18" charset="0"/>
              </a:rPr>
              <a:t>b. Do gió tác động thổi vào các mỏm núi khiến sườn núi dần dần bị ăn mòn, biến mất</a:t>
            </a:r>
          </a:p>
          <a:p>
            <a:r>
              <a:rPr lang="vi-VN" sz="2000" smtClean="0">
                <a:latin typeface="Times New Roman" pitchFamily="18" charset="0"/>
                <a:cs typeface="Times New Roman" pitchFamily="18" charset="0"/>
              </a:rPr>
              <a:t>c. Do các mảng kiến tạo va chạm với nhau tạo thành các ngọn núi và núi lửa, vỏ Trái Đất bị rạn nứt khiến macma ở dưới sâu phun trào ra ngoài trái đất</a:t>
            </a:r>
          </a:p>
          <a:p>
            <a:r>
              <a:rPr lang="vi-VN" sz="2000" smtClean="0">
                <a:latin typeface="Times New Roman" pitchFamily="18" charset="0"/>
                <a:cs typeface="Times New Roman" pitchFamily="18" charset="0"/>
              </a:rPr>
              <a:t>=&gt; Hình a, b là quá trình ngoại sinh</a:t>
            </a:r>
          </a:p>
          <a:p>
            <a:r>
              <a:rPr lang="vi-VN" sz="2000" smtClean="0">
                <a:latin typeface="Times New Roman" pitchFamily="18" charset="0"/>
                <a:cs typeface="Times New Roman" pitchFamily="18" charset="0"/>
              </a:rPr>
              <a:t>Hình c là quá trình nội sinh</a:t>
            </a:r>
            <a:endParaRPr lang="vi-VN" sz="2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from="(-#ppt_w/2)" to="(#ppt_x)" calcmode="lin" valueType="num">
                                      <p:cBhvr>
                                        <p:cTn id="15" dur="600" fill="hold">
                                          <p:stCondLst>
                                            <p:cond delay="0"/>
                                          </p:stCondLst>
                                        </p:cTn>
                                        <p:tgtEl>
                                          <p:spTgt spid="6"/>
                                        </p:tgtEl>
                                        <p:attrNameLst>
                                          <p:attrName>ppt_x</p:attrName>
                                        </p:attrNameLst>
                                      </p:cBhvr>
                                    </p:anim>
                                    <p:anim from="0" to="-1.0" calcmode="lin" valueType="num">
                                      <p:cBhvr>
                                        <p:cTn id="16" dur="200" decel="50000" autoRev="1" fill="hold">
                                          <p:stCondLst>
                                            <p:cond delay="600"/>
                                          </p:stCondLst>
                                        </p:cTn>
                                        <p:tgtEl>
                                          <p:spTgt spid="6"/>
                                        </p:tgtEl>
                                        <p:attrNameLst>
                                          <p:attrName>xshear</p:attrName>
                                        </p:attrNameLst>
                                      </p:cBhvr>
                                    </p:anim>
                                    <p:animScale>
                                      <p:cBhvr>
                                        <p:cTn id="17" dur="200" decel="100000" autoRev="1" fill="hold">
                                          <p:stCondLst>
                                            <p:cond delay="600"/>
                                          </p:stCondLst>
                                        </p:cTn>
                                        <p:tgtEl>
                                          <p:spTgt spid="6"/>
                                        </p:tgtEl>
                                      </p:cBhvr>
                                      <p:from x="100000" y="100000"/>
                                      <p:to x="80000" y="100000"/>
                                    </p:animScale>
                                    <p:anim by="(#ppt_h/3+#ppt_w*0.1)" calcmode="lin" valueType="num">
                                      <p:cBhvr additive="sum">
                                        <p:cTn id="18" dur="200" decel="100000" autoRev="1" fill="hold">
                                          <p:stCondLst>
                                            <p:cond delay="600"/>
                                          </p:stCondLst>
                                        </p:cTn>
                                        <p:tgtEl>
                                          <p:spTgt spid="6"/>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xit" presetSubtype="0" fill="hold" grpId="1" nodeType="clickEffect">
                                  <p:stCondLst>
                                    <p:cond delay="0"/>
                                  </p:stCondLst>
                                  <p:childTnLst>
                                    <p:anim from="(ppt_x)" to="(ppt_x+1)" calcmode="lin" valueType="num">
                                      <p:cBhvr>
                                        <p:cTn id="22" dur="1000">
                                          <p:stCondLst>
                                            <p:cond delay="0"/>
                                          </p:stCondLst>
                                        </p:cTn>
                                        <p:tgtEl>
                                          <p:spTgt spid="5"/>
                                        </p:tgtEl>
                                        <p:attrNameLst>
                                          <p:attrName>ppt_x</p:attrName>
                                        </p:attrNameLst>
                                      </p:cBhvr>
                                    </p:anim>
                                    <p:anim from="0" to="-1.0" calcmode="lin" valueType="num">
                                      <p:cBhvr>
                                        <p:cTn id="23" dur="200" accel="50000">
                                          <p:stCondLst>
                                            <p:cond delay="0"/>
                                          </p:stCondLst>
                                        </p:cTn>
                                        <p:tgtEl>
                                          <p:spTgt spid="5"/>
                                        </p:tgtEl>
                                        <p:attrNameLst>
                                          <p:attrName>xshear</p:attrName>
                                        </p:attrNameLst>
                                      </p:cBhvr>
                                    </p:anim>
                                    <p:set>
                                      <p:cBhvr>
                                        <p:cTn id="24" dur="800">
                                          <p:stCondLst>
                                            <p:cond delay="200"/>
                                          </p:stCondLst>
                                        </p:cTn>
                                        <p:tgtEl>
                                          <p:spTgt spid="5"/>
                                        </p:tgtEl>
                                        <p:attrNameLst>
                                          <p:attrName>xshear</p:attrName>
                                        </p:attrNameLst>
                                      </p:cBhvr>
                                      <p:to>
                                        <p:strVal val="-1.0"/>
                                      </p:to>
                                    </p:set>
                                    <p:set>
                                      <p:cBhvr>
                                        <p:cTn id="25" dur="1" fill="hold">
                                          <p:stCondLst>
                                            <p:cond delay="999"/>
                                          </p:stCondLst>
                                        </p:cTn>
                                        <p:tgtEl>
                                          <p:spTgt spid="5"/>
                                        </p:tgtEl>
                                        <p:attrNameLst>
                                          <p:attrName>style.visibility</p:attrName>
                                        </p:attrNameLst>
                                      </p:cBhvr>
                                      <p:to>
                                        <p:strVal val="hidden"/>
                                      </p:to>
                                    </p:set>
                                  </p:childTnLst>
                                </p:cTn>
                              </p:par>
                              <p:par>
                                <p:cTn id="26" presetID="34" presetClass="exit" presetSubtype="0" fill="hold" grpId="1" nodeType="withEffect">
                                  <p:stCondLst>
                                    <p:cond delay="0"/>
                                  </p:stCondLst>
                                  <p:childTnLst>
                                    <p:anim from="(ppt_x)" to="(ppt_x+1)" calcmode="lin" valueType="num">
                                      <p:cBhvr>
                                        <p:cTn id="27" dur="1000">
                                          <p:stCondLst>
                                            <p:cond delay="0"/>
                                          </p:stCondLst>
                                        </p:cTn>
                                        <p:tgtEl>
                                          <p:spTgt spid="6"/>
                                        </p:tgtEl>
                                        <p:attrNameLst>
                                          <p:attrName>ppt_x</p:attrName>
                                        </p:attrNameLst>
                                      </p:cBhvr>
                                    </p:anim>
                                    <p:anim from="0" to="-1.0" calcmode="lin" valueType="num">
                                      <p:cBhvr>
                                        <p:cTn id="28" dur="200" accel="50000">
                                          <p:stCondLst>
                                            <p:cond delay="0"/>
                                          </p:stCondLst>
                                        </p:cTn>
                                        <p:tgtEl>
                                          <p:spTgt spid="6"/>
                                        </p:tgtEl>
                                        <p:attrNameLst>
                                          <p:attrName>xshear</p:attrName>
                                        </p:attrNameLst>
                                      </p:cBhvr>
                                    </p:anim>
                                    <p:set>
                                      <p:cBhvr>
                                        <p:cTn id="29" dur="800">
                                          <p:stCondLst>
                                            <p:cond delay="200"/>
                                          </p:stCondLst>
                                        </p:cTn>
                                        <p:tgtEl>
                                          <p:spTgt spid="6"/>
                                        </p:tgtEl>
                                        <p:attrNameLst>
                                          <p:attrName>xshear</p:attrName>
                                        </p:attrNameLst>
                                      </p:cBhvr>
                                      <p:to>
                                        <p:strVal val="-1.0"/>
                                      </p:to>
                                    </p:se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style.rotation</p:attrName>
                                        </p:attrNameLst>
                                      </p:cBhvr>
                                      <p:tavLst>
                                        <p:tav tm="0">
                                          <p:val>
                                            <p:fltVal val="360"/>
                                          </p:val>
                                        </p:tav>
                                        <p:tav tm="100000">
                                          <p:val>
                                            <p:fltVal val="0"/>
                                          </p:val>
                                        </p:tav>
                                      </p:tavLst>
                                    </p:anim>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49" presetClass="entr" presetSubtype="0" decel="10000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xit" presetSubtype="0" accel="100000" fill="hold" grpId="1" nodeType="click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anim calcmode="lin" valueType="num">
                                      <p:cBhvr>
                                        <p:cTn id="52" dur="500"/>
                                        <p:tgtEl>
                                          <p:spTgt spid="7"/>
                                        </p:tgtEl>
                                        <p:attrNameLst>
                                          <p:attrName>style.rotation</p:attrName>
                                        </p:attrNameLst>
                                      </p:cBhvr>
                                      <p:tavLst>
                                        <p:tav tm="0">
                                          <p:val>
                                            <p:fltVal val="0"/>
                                          </p:val>
                                        </p:tav>
                                        <p:tav tm="100000">
                                          <p:val>
                                            <p:fltVal val="360"/>
                                          </p:val>
                                        </p:tav>
                                      </p:tavLst>
                                    </p:anim>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49" presetClass="exit" presetSubtype="0" accel="100000" fill="hold" grpId="1" nodeType="withEffect">
                                  <p:stCondLst>
                                    <p:cond delay="0"/>
                                  </p:stCondLst>
                                  <p:childTnLst>
                                    <p:anim calcmode="lin" valueType="num">
                                      <p:cBhvr>
                                        <p:cTn id="56" dur="500"/>
                                        <p:tgtEl>
                                          <p:spTgt spid="8"/>
                                        </p:tgtEl>
                                        <p:attrNameLst>
                                          <p:attrName>ppt_w</p:attrName>
                                        </p:attrNameLst>
                                      </p:cBhvr>
                                      <p:tavLst>
                                        <p:tav tm="0">
                                          <p:val>
                                            <p:strVal val="ppt_w"/>
                                          </p:val>
                                        </p:tav>
                                        <p:tav tm="100000">
                                          <p:val>
                                            <p:fltVal val="0"/>
                                          </p:val>
                                        </p:tav>
                                      </p:tavLst>
                                    </p:anim>
                                    <p:anim calcmode="lin" valueType="num">
                                      <p:cBhvr>
                                        <p:cTn id="57" dur="500"/>
                                        <p:tgtEl>
                                          <p:spTgt spid="8"/>
                                        </p:tgtEl>
                                        <p:attrNameLst>
                                          <p:attrName>ppt_h</p:attrName>
                                        </p:attrNameLst>
                                      </p:cBhvr>
                                      <p:tavLst>
                                        <p:tav tm="0">
                                          <p:val>
                                            <p:strVal val="ppt_h"/>
                                          </p:val>
                                        </p:tav>
                                        <p:tav tm="100000">
                                          <p:val>
                                            <p:fltVal val="0"/>
                                          </p:val>
                                        </p:tav>
                                      </p:tavLst>
                                    </p:anim>
                                    <p:anim calcmode="lin" valueType="num">
                                      <p:cBhvr>
                                        <p:cTn id="58" dur="500"/>
                                        <p:tgtEl>
                                          <p:spTgt spid="8"/>
                                        </p:tgtEl>
                                        <p:attrNameLst>
                                          <p:attrName>style.rotation</p:attrName>
                                        </p:attrNameLst>
                                      </p:cBhvr>
                                      <p:tavLst>
                                        <p:tav tm="0">
                                          <p:val>
                                            <p:fltVal val="0"/>
                                          </p:val>
                                        </p:tav>
                                        <p:tav tm="100000">
                                          <p:val>
                                            <p:fltVal val="36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animBg="1"/>
      <p:bldP spid="7" grpId="1" animBg="1"/>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11887200" cy="4084638"/>
          </a:xfrm>
          <a:prstGeom prst="rect">
            <a:avLst/>
          </a:prstGeom>
          <a:noFill/>
          <a:ln>
            <a:noFill/>
          </a:ln>
        </p:spPr>
      </p:pic>
      <p:sp>
        <p:nvSpPr>
          <p:cNvPr id="3" name="Rectangle 2"/>
          <p:cNvSpPr/>
          <p:nvPr/>
        </p:nvSpPr>
        <p:spPr>
          <a:xfrm>
            <a:off x="0" y="0"/>
            <a:ext cx="11887200" cy="1415772"/>
          </a:xfrm>
          <a:prstGeom prst="rect">
            <a:avLst/>
          </a:prstGeom>
          <a:noFill/>
        </p:spPr>
        <p:txBody>
          <a:bodyPr wrap="square" lIns="91440" tIns="45720" rIns="91440" bIns="45720">
            <a:spAutoFit/>
          </a:bodyPr>
          <a:lstStyle/>
          <a:p>
            <a:pPr algn="ctr"/>
            <a:r>
              <a:rPr lang="en-US" sz="3200" b="1" dirty="0" smtClean="0">
                <a:ln w="9525">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BÀI 10: QUÁ TRÌNH NỘI SINH VÀ NGOẠI SINH. CÁC DẠNG ĐỊA HÌNH CHÍNH. KHOÁNG SẢN</a:t>
            </a:r>
            <a:r>
              <a:rPr lang="en-US" sz="5400" b="1" dirty="0" smtClean="0">
                <a:ln w="9525">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latin typeface="Times New Roman" panose="02020603050405020304" pitchFamily="18" charset="0"/>
                <a:cs typeface="Times New Roman" panose="02020603050405020304" pitchFamily="18" charset="0"/>
              </a:rPr>
              <a:t>.</a:t>
            </a:r>
            <a:endParaRPr lang="vi-VN" sz="5400" b="1" dirty="0">
              <a:ln w="9525">
                <a:solidFill>
                  <a:schemeClr val="accent2">
                    <a:lumMod val="50000"/>
                  </a:schemeClr>
                </a:solidFill>
                <a:prstDash val="solid"/>
                <a:miter lim="800000"/>
              </a:ln>
              <a:solidFill>
                <a:srgbClr val="FFC000"/>
              </a:solidFill>
              <a:effectLst>
                <a:glow rad="63500">
                  <a:schemeClr val="accent2">
                    <a:satMod val="175000"/>
                    <a:alpha val="40000"/>
                  </a:schemeClr>
                </a:glow>
                <a:outerShdw blurRad="25500" dist="23000" dir="7020000" algn="tl">
                  <a:srgbClr val="000000">
                    <a:alpha val="50000"/>
                  </a:srgbClr>
                </a:outerShdw>
                <a:reflection blurRad="6350" stA="60000" endA="900" endPos="58000" dir="5400000" sy="-100000" algn="bl" rotWithShape="0"/>
              </a:effectLst>
            </a:endParaRPr>
          </a:p>
        </p:txBody>
      </p:sp>
      <p:sp>
        <p:nvSpPr>
          <p:cNvPr id="4" name="TextBox 3"/>
          <p:cNvSpPr txBox="1"/>
          <p:nvPr/>
        </p:nvSpPr>
        <p:spPr>
          <a:xfrm>
            <a:off x="0" y="1479564"/>
            <a:ext cx="6545179" cy="584775"/>
          </a:xfrm>
          <a:prstGeom prst="rect">
            <a:avLst/>
          </a:prstGeom>
          <a:noFill/>
        </p:spPr>
        <p:txBody>
          <a:bodyPr wrap="square" rtlCol="0">
            <a:spAutoFit/>
          </a:bodyPr>
          <a:lstStyle/>
          <a:p>
            <a:r>
              <a:rPr lang="en-US" sz="3200" u="sng"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I. Quá trình nội sinh và ngoại sinh :</a:t>
            </a:r>
            <a:endParaRPr lang="vi-VN" sz="3200" u="sng">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157" y="17499"/>
            <a:ext cx="11880766" cy="6200741"/>
            <a:chOff x="-2553" y="-65808"/>
            <a:chExt cx="9185974" cy="6838703"/>
          </a:xfrm>
        </p:grpSpPr>
        <p:grpSp>
          <p:nvGrpSpPr>
            <p:cNvPr id="17" name="Group 16"/>
            <p:cNvGrpSpPr/>
            <p:nvPr/>
          </p:nvGrpSpPr>
          <p:grpSpPr>
            <a:xfrm>
              <a:off x="-2553" y="-65808"/>
              <a:ext cx="9109778" cy="6838703"/>
              <a:chOff x="-2554" y="-100446"/>
              <a:chExt cx="9109778" cy="6838703"/>
            </a:xfrm>
          </p:grpSpPr>
          <p:pic>
            <p:nvPicPr>
              <p:cNvPr id="22" name="Content Placeholder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225" y="-41564"/>
                <a:ext cx="4571999" cy="33527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554" y="3385457"/>
                <a:ext cx="4572001"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420" y="-100446"/>
                <a:ext cx="4572001" cy="3470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11422" y="3432962"/>
              <a:ext cx="4571999" cy="33399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3" name="TextBox 2"/>
          <p:cNvSpPr txBox="1"/>
          <p:nvPr/>
        </p:nvSpPr>
        <p:spPr>
          <a:xfrm>
            <a:off x="4592137" y="2759617"/>
            <a:ext cx="3514104"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Bình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bằng</a:t>
            </a:r>
            <a:r>
              <a:rPr lang="en-US" sz="2400" b="1" dirty="0">
                <a:latin typeface="Times New Roman" pitchFamily="18" charset="0"/>
                <a:cs typeface="Times New Roman" pitchFamily="18" charset="0"/>
              </a:rPr>
              <a:t>)</a:t>
            </a:r>
          </a:p>
        </p:txBody>
      </p:sp>
      <p:sp>
        <p:nvSpPr>
          <p:cNvPr id="4" name="TextBox 3"/>
          <p:cNvSpPr txBox="1"/>
          <p:nvPr/>
        </p:nvSpPr>
        <p:spPr>
          <a:xfrm>
            <a:off x="4219196" y="5743116"/>
            <a:ext cx="1750800"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a:latin typeface="Times New Roman" pitchFamily="18" charset="0"/>
                <a:cs typeface="Times New Roman" pitchFamily="18" charset="0"/>
              </a:rPr>
              <a:t>Cao </a:t>
            </a:r>
            <a:r>
              <a:rPr lang="en-US" sz="2400" b="1" dirty="0" err="1">
                <a:latin typeface="Times New Roman" pitchFamily="18" charset="0"/>
                <a:cs typeface="Times New Roman" pitchFamily="18" charset="0"/>
              </a:rPr>
              <a:t>nguyên</a:t>
            </a:r>
            <a:endParaRPr lang="en-US" sz="2400" b="1" dirty="0">
              <a:latin typeface="Times New Roman" pitchFamily="18" charset="0"/>
              <a:cs typeface="Times New Roman" pitchFamily="18" charset="0"/>
            </a:endParaRPr>
          </a:p>
        </p:txBody>
      </p:sp>
      <p:sp>
        <p:nvSpPr>
          <p:cNvPr id="5" name="TextBox 4"/>
          <p:cNvSpPr txBox="1"/>
          <p:nvPr/>
        </p:nvSpPr>
        <p:spPr>
          <a:xfrm>
            <a:off x="11257030" y="5717770"/>
            <a:ext cx="646331" cy="461665"/>
          </a:xfrm>
          <a:prstGeom prst="rect">
            <a:avLst/>
          </a:prstGeom>
          <a:solidFill>
            <a:schemeClr val="accent6">
              <a:lumMod val="40000"/>
              <a:lumOff val="60000"/>
            </a:schemeClr>
          </a:solidFill>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400" b="1" dirty="0" err="1">
                <a:latin typeface="Times New Roman" pitchFamily="18" charset="0"/>
                <a:cs typeface="Times New Roman" pitchFamily="18" charset="0"/>
              </a:rPr>
              <a:t>Đồi</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41453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056" y="0"/>
            <a:ext cx="11314665" cy="1292662"/>
          </a:xfrm>
          <a:prstGeom prst="rect">
            <a:avLst/>
          </a:prstGeom>
          <a:noFill/>
        </p:spPr>
        <p:txBody>
          <a:bodyPr wrap="square" lIns="91440" tIns="45720" rIns="91440" bIns="45720">
            <a:spAutoFit/>
          </a:bodyPr>
          <a:lstStyle/>
          <a:p>
            <a:pPr algn="ctr"/>
            <a:r>
              <a:rPr lang="en-US" sz="2600" u="sng"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II.Các</a:t>
            </a:r>
            <a:r>
              <a:rPr lang="en-US" sz="2600" u="sng"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u="sng"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dạng</a:t>
            </a:r>
            <a:r>
              <a:rPr lang="en-US" sz="2600" u="sng"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u="sng"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địa</a:t>
            </a:r>
            <a:r>
              <a:rPr lang="en-US" sz="2600" u="sng"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u="sng"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u="sng"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u="sng"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chính</a:t>
            </a:r>
            <a:endParaRPr lang="en-US" sz="2600" u="sng"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endParaRPr>
          </a:p>
          <a:p>
            <a:pPr algn="ct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2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10.2, 10.3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theo</a:t>
            </a:r>
            <a:r>
              <a:rPr lang="en-US" sz="2600" b="1" dirty="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nhóm</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trả</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lời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câu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hỏi</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hoàn</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thành</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phiếu</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học</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tập</a:t>
            </a:r>
            <a:r>
              <a:rPr lang="en-US" sz="2600" b="1" dirty="0" smtClean="0">
                <a:ln w="10541" cmpd="sng">
                  <a:solidFill>
                    <a:srgbClr val="4F81BD">
                      <a:shade val="88000"/>
                      <a:satMod val="110000"/>
                    </a:srgbClr>
                  </a:solidFill>
                  <a:prstDash val="solid"/>
                </a:ln>
                <a:solidFill>
                  <a:srgbClr val="FF000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FF0000"/>
              </a:solidFill>
              <a:latin typeface="Calibri"/>
            </a:endParaRPr>
          </a:p>
        </p:txBody>
      </p:sp>
      <p:sp>
        <p:nvSpPr>
          <p:cNvPr id="7" name="Text Box 8"/>
          <p:cNvSpPr txBox="1">
            <a:spLocks noChangeArrowheads="1"/>
          </p:cNvSpPr>
          <p:nvPr/>
        </p:nvSpPr>
        <p:spPr bwMode="auto">
          <a:xfrm>
            <a:off x="646676" y="1467869"/>
            <a:ext cx="10830216" cy="1938992"/>
          </a:xfrm>
          <a:prstGeom prst="rect">
            <a:avLst/>
          </a:prstGeom>
          <a:solidFill>
            <a:srgbClr val="FDCDF0"/>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nl-NL" sz="2400" b="1" dirty="0" smtClean="0">
                <a:solidFill>
                  <a:srgbClr val="0070C0"/>
                </a:solidFill>
                <a:latin typeface="Times New Roman" panose="02020603050405020304" pitchFamily="18" charset="0"/>
                <a:cs typeface="Times New Roman" panose="02020603050405020304" pitchFamily="18" charset="0"/>
              </a:rPr>
              <a:t>- Nhóm </a:t>
            </a:r>
            <a:r>
              <a:rPr lang="nl-NL" sz="2400" b="1" dirty="0">
                <a:solidFill>
                  <a:srgbClr val="0070C0"/>
                </a:solidFill>
                <a:latin typeface="Times New Roman" panose="02020603050405020304" pitchFamily="18" charset="0"/>
                <a:cs typeface="Times New Roman" panose="02020603050405020304" pitchFamily="18" charset="0"/>
              </a:rPr>
              <a:t>1, 2: Tìm hiểu về núi.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3, 4: Tìm hiểu về đồi.</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5, 6: Tìm hiểu về cao nguyên.</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7, 8: Tìm hiểu về đồng bằng.</a:t>
            </a:r>
            <a:endParaRPr lang="en-US" sz="2400" dirty="0">
              <a:solidFill>
                <a:srgbClr val="0070C0"/>
              </a:solidFill>
              <a:latin typeface="Times New Roman" panose="02020603050405020304" pitchFamily="18" charset="0"/>
              <a:cs typeface="Times New Roman" panose="02020603050405020304" pitchFamily="18" charset="0"/>
            </a:endParaRPr>
          </a:p>
          <a:p>
            <a:pPr algn="just"/>
            <a:r>
              <a:rPr lang="nl-NL" sz="2400" b="1" dirty="0">
                <a:solidFill>
                  <a:srgbClr val="0070C0"/>
                </a:solidFill>
                <a:latin typeface="Times New Roman" panose="02020603050405020304" pitchFamily="18" charset="0"/>
                <a:cs typeface="Times New Roman" panose="02020603050405020304" pitchFamily="18" charset="0"/>
              </a:rPr>
              <a:t>-</a:t>
            </a: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Nhóm 9, 10: </a:t>
            </a:r>
            <a:r>
              <a:rPr lang="en-US" sz="2400" b="1" dirty="0" smtClean="0">
                <a:solidFill>
                  <a:srgbClr val="0070C0"/>
                </a:solidFill>
                <a:latin typeface="Times New Roman" panose="02020603050405020304" pitchFamily="18" charset="0"/>
                <a:cs typeface="Times New Roman" panose="02020603050405020304" pitchFamily="18" charset="0"/>
              </a:rPr>
              <a:t>C</a:t>
            </a:r>
            <a:r>
              <a:rPr lang="vi-VN" sz="2400" b="1" dirty="0" smtClean="0">
                <a:solidFill>
                  <a:srgbClr val="0070C0"/>
                </a:solidFill>
                <a:latin typeface="Times New Roman" panose="02020603050405020304" pitchFamily="18" charset="0"/>
                <a:cs typeface="Times New Roman" panose="02020603050405020304" pitchFamily="18" charset="0"/>
              </a:rPr>
              <a:t>ách </a:t>
            </a:r>
            <a:r>
              <a:rPr lang="vi-VN" sz="2400" b="1" dirty="0">
                <a:solidFill>
                  <a:srgbClr val="0070C0"/>
                </a:solidFill>
                <a:latin typeface="Times New Roman" panose="02020603050405020304" pitchFamily="18" charset="0"/>
                <a:cs typeface="Times New Roman" panose="02020603050405020304" pitchFamily="18" charset="0"/>
              </a:rPr>
              <a:t>tính độ cao tuyệt đối khác với độ cao tương đối như thế nào</a:t>
            </a:r>
            <a:r>
              <a:rPr lang="vi-VN" sz="2400" b="1" dirty="0" smtClean="0">
                <a:solidFill>
                  <a:srgbClr val="0070C0"/>
                </a:solidFill>
                <a:latin typeface="Times New Roman" panose="02020603050405020304" pitchFamily="18" charset="0"/>
                <a:cs typeface="Times New Roman" panose="02020603050405020304" pitchFamily="18" charset="0"/>
              </a:rPr>
              <a:t>?</a:t>
            </a:r>
            <a:endParaRPr lang="en-US" sz="24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95372097"/>
              </p:ext>
            </p:extLst>
          </p:nvPr>
        </p:nvGraphicFramePr>
        <p:xfrm>
          <a:off x="310425" y="3435178"/>
          <a:ext cx="5151119" cy="2748190"/>
        </p:xfrm>
        <a:graphic>
          <a:graphicData uri="http://schemas.openxmlformats.org/drawingml/2006/table">
            <a:tbl>
              <a:tblPr firstRow="1" bandRow="1">
                <a:tableStyleId>{5C22544A-7EE6-4342-B048-85BDC9FD1C3A}</a:tableStyleId>
              </a:tblPr>
              <a:tblGrid>
                <a:gridCol w="1717039"/>
                <a:gridCol w="1206911"/>
                <a:gridCol w="2227169"/>
              </a:tblGrid>
              <a:tr h="6061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4177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c>
                  <a:txBody>
                    <a:bodyPr/>
                    <a:lstStyle/>
                    <a:p>
                      <a:endParaRPr lang="en-US" sz="1700" dirty="0"/>
                    </a:p>
                  </a:txBody>
                  <a:tcPr marL="89154" marR="89154" marT="41455" marB="41455"/>
                </a:tc>
              </a:tr>
              <a:tr h="7401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c>
                  <a:txBody>
                    <a:bodyPr/>
                    <a:lstStyle/>
                    <a:p>
                      <a:endParaRPr lang="en-US" sz="1700"/>
                    </a:p>
                  </a:txBody>
                  <a:tcPr marL="89154" marR="89154" marT="41455" marB="41455"/>
                </a:tc>
              </a:tr>
              <a:tr h="417738">
                <a:tc>
                  <a:txBody>
                    <a:bodyPr/>
                    <a:lstStyle/>
                    <a:p>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endParaRPr lang="en-US" sz="1700" dirty="0"/>
                    </a:p>
                  </a:txBody>
                  <a:tcPr marL="89154" marR="89154" marT="41455" marB="41455">
                    <a:solidFill>
                      <a:schemeClr val="accent4">
                        <a:lumMod val="20000"/>
                        <a:lumOff val="80000"/>
                      </a:schemeClr>
                    </a:solidFill>
                  </a:tcPr>
                </a:tc>
                <a:tc>
                  <a:txBody>
                    <a:bodyPr/>
                    <a:lstStyle/>
                    <a:p>
                      <a:endParaRPr lang="en-US" sz="1700" dirty="0"/>
                    </a:p>
                  </a:txBody>
                  <a:tcPr marL="89154" marR="89154" marT="41455" marB="41455">
                    <a:solidFill>
                      <a:schemeClr val="accent4">
                        <a:lumMod val="20000"/>
                        <a:lumOff val="80000"/>
                      </a:schemeClr>
                    </a:solidFill>
                  </a:tcPr>
                </a:tc>
              </a:tr>
              <a:tr h="417738">
                <a:tc>
                  <a:txBody>
                    <a:bodyPr/>
                    <a:lstStyle/>
                    <a:p>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dirty="0"/>
                    </a:p>
                  </a:txBody>
                  <a:tcPr marL="89154" marR="89154" marT="41455" marB="41455">
                    <a:solidFill>
                      <a:schemeClr val="accent6">
                        <a:lumMod val="40000"/>
                        <a:lumOff val="60000"/>
                      </a:schemeClr>
                    </a:solidFill>
                  </a:tcPr>
                </a:tc>
                <a:tc>
                  <a:txBody>
                    <a:bodyPr/>
                    <a:lstStyle/>
                    <a:p>
                      <a:endParaRPr lang="en-US" sz="1700" dirty="0"/>
                    </a:p>
                  </a:txBody>
                  <a:tcPr marL="89154" marR="89154" marT="41455" marB="41455">
                    <a:solidFill>
                      <a:schemeClr val="accent6">
                        <a:lumMod val="40000"/>
                        <a:lumOff val="60000"/>
                      </a:schemeClr>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3392872168"/>
              </p:ext>
            </p:extLst>
          </p:nvPr>
        </p:nvGraphicFramePr>
        <p:xfrm>
          <a:off x="5826555" y="3595816"/>
          <a:ext cx="5710101" cy="2293086"/>
        </p:xfrm>
        <a:graphic>
          <a:graphicData uri="http://schemas.openxmlformats.org/drawingml/2006/table">
            <a:tbl>
              <a:tblPr firstRow="1" bandRow="1">
                <a:tableStyleId>{5C22544A-7EE6-4342-B048-85BDC9FD1C3A}</a:tableStyleId>
              </a:tblPr>
              <a:tblGrid>
                <a:gridCol w="2817795"/>
                <a:gridCol w="2892306"/>
              </a:tblGrid>
              <a:tr h="18982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tính</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108067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tương</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r>
              <a:tr h="7942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đối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dirty="0"/>
                    </a:p>
                  </a:txBody>
                  <a:tcPr marL="89154" marR="89154" marT="41455" marB="41455"/>
                </a:tc>
              </a:tr>
            </a:tbl>
          </a:graphicData>
        </a:graphic>
      </p:graphicFrame>
    </p:spTree>
    <p:extLst>
      <p:ext uri="{BB962C8B-B14F-4D97-AF65-F5344CB8AC3E}">
        <p14:creationId xmlns:p14="http://schemas.microsoft.com/office/powerpoint/2010/main" val="141392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641815607"/>
              </p:ext>
            </p:extLst>
          </p:nvPr>
        </p:nvGraphicFramePr>
        <p:xfrm>
          <a:off x="252675" y="2814146"/>
          <a:ext cx="11470402" cy="3404092"/>
        </p:xfrm>
        <a:graphic>
          <a:graphicData uri="http://schemas.openxmlformats.org/drawingml/2006/table">
            <a:tbl>
              <a:tblPr firstRow="1" bandRow="1">
                <a:tableStyleId>{5C22544A-7EE6-4342-B048-85BDC9FD1C3A}</a:tableStyleId>
              </a:tblPr>
              <a:tblGrid>
                <a:gridCol w="2059044"/>
                <a:gridCol w="3552685"/>
                <a:gridCol w="5858673"/>
              </a:tblGrid>
              <a:tr h="83911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latin typeface="Times New Roman" panose="02020603050405020304" pitchFamily="18" charset="0"/>
                          <a:cs typeface="Times New Roman" panose="02020603050405020304" pitchFamily="18" charset="0"/>
                        </a:rPr>
                        <a:t>Các</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dạng</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địa</a:t>
                      </a:r>
                      <a:r>
                        <a:rPr lang="en-US" sz="2200" baseline="0" dirty="0" smtClean="0">
                          <a:solidFill>
                            <a:schemeClr val="tx1"/>
                          </a:solidFill>
                          <a:latin typeface="Times New Roman" panose="02020603050405020304" pitchFamily="18" charset="0"/>
                          <a:cs typeface="Times New Roman" panose="02020603050405020304" pitchFamily="18" charset="0"/>
                        </a:rPr>
                        <a:t> </a:t>
                      </a:r>
                      <a:r>
                        <a:rPr lang="en-US" sz="2200" baseline="0" dirty="0" err="1" smtClean="0">
                          <a:solidFill>
                            <a:schemeClr val="tx1"/>
                          </a:solidFill>
                          <a:latin typeface="Times New Roman" panose="02020603050405020304" pitchFamily="18" charset="0"/>
                          <a:cs typeface="Times New Roman" panose="02020603050405020304" pitchFamily="18" charset="0"/>
                        </a:rPr>
                        <a:t>hình</a:t>
                      </a:r>
                      <a:endParaRPr lang="en-US" sz="2200" dirty="0" smtClean="0">
                        <a:solidFill>
                          <a:schemeClr val="tx1"/>
                        </a:solidFill>
                        <a:latin typeface="Times New Roman" panose="02020603050405020304" pitchFamily="18"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err="1" smtClean="0">
                          <a:solidFill>
                            <a:schemeClr val="tx1"/>
                          </a:solidFill>
                          <a:effectLst/>
                          <a:latin typeface="Times New Roman" panose="02020603050405020304" pitchFamily="18" charset="0"/>
                          <a:ea typeface="+mn-ea"/>
                          <a:cs typeface="Times New Roman" panose="02020603050405020304" pitchFamily="18" charset="0"/>
                        </a:rPr>
                        <a:t>Đặc</a:t>
                      </a:r>
                      <a:r>
                        <a:rPr lang="en-US" sz="2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200" baseline="0" dirty="0" err="1" smtClean="0">
                          <a:solidFill>
                            <a:schemeClr val="tx1"/>
                          </a:solidFill>
                          <a:effectLst/>
                          <a:latin typeface="Times New Roman" panose="02020603050405020304" pitchFamily="18" charset="0"/>
                          <a:ea typeface="+mn-ea"/>
                          <a:cs typeface="Times New Roman" panose="02020603050405020304" pitchFamily="18" charset="0"/>
                        </a:rPr>
                        <a:t>điểm</a:t>
                      </a:r>
                      <a:endParaRPr lang="en-US" sz="2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solidFill>
                      <a:schemeClr val="accent2">
                        <a:lumMod val="60000"/>
                        <a:lumOff val="40000"/>
                      </a:schemeClr>
                    </a:solidFill>
                  </a:tcPr>
                </a:tc>
              </a:tr>
              <a:tr h="8082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solidFill>
                          <a:srgbClr val="0070C0"/>
                        </a:solidFill>
                        <a:latin typeface="Times New Roman" panose="02020603050405020304" pitchFamily="18" charset="0"/>
                        <a:cs typeface="Times New Roman" panose="02020603050405020304" pitchFamily="18" charset="0"/>
                      </a:endParaRPr>
                    </a:p>
                  </a:txBody>
                  <a:tcPr marL="89154" marR="89154" marT="41455" marB="41455"/>
                </a:tc>
              </a:tr>
              <a:tr h="8243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200" b="1"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200" b="1"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endParaRPr lang="en-US" sz="22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9154" marR="89154" marT="41455" marB="4145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tc>
              </a:tr>
              <a:tr h="466177">
                <a:tc>
                  <a:txBody>
                    <a:bodyPr/>
                    <a:lstStyle/>
                    <a:p>
                      <a:r>
                        <a:rPr lang="en-US" sz="2200" b="1" dirty="0" err="1" smtClean="0">
                          <a:latin typeface="Times New Roman" panose="02020603050405020304" pitchFamily="18" charset="0"/>
                          <a:cs typeface="Times New Roman" panose="02020603050405020304" pitchFamily="18" charset="0"/>
                        </a:rPr>
                        <a:t>Đồi</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4">
                        <a:lumMod val="20000"/>
                        <a:lumOff val="80000"/>
                      </a:schemeClr>
                    </a:solidFill>
                  </a:tcPr>
                </a:tc>
              </a:tr>
              <a:tr h="466177">
                <a:tc>
                  <a:txBody>
                    <a:bodyPr/>
                    <a:lstStyle/>
                    <a:p>
                      <a:r>
                        <a:rPr lang="en-US" sz="2200" b="1" dirty="0" err="1" smtClean="0">
                          <a:latin typeface="Times New Roman" panose="02020603050405020304" pitchFamily="18" charset="0"/>
                          <a:cs typeface="Times New Roman" panose="02020603050405020304" pitchFamily="18" charset="0"/>
                        </a:rPr>
                        <a:t>Đồng</a:t>
                      </a:r>
                      <a:r>
                        <a:rPr lang="en-US" sz="2200" b="1" baseline="0" dirty="0" smtClean="0">
                          <a:latin typeface="Times New Roman" panose="02020603050405020304" pitchFamily="18" charset="0"/>
                          <a:cs typeface="Times New Roman" panose="02020603050405020304" pitchFamily="18" charset="0"/>
                        </a:rPr>
                        <a:t> </a:t>
                      </a:r>
                      <a:r>
                        <a:rPr lang="en-US" sz="2200" b="1" baseline="0" dirty="0" err="1" smtClean="0">
                          <a:latin typeface="Times New Roman" panose="02020603050405020304" pitchFamily="18" charset="0"/>
                          <a:cs typeface="Times New Roman" panose="02020603050405020304" pitchFamily="18" charset="0"/>
                        </a:rPr>
                        <a:t>bằng</a:t>
                      </a:r>
                      <a:endParaRPr lang="en-US" sz="22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700" b="1" dirty="0" smtClean="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c>
                  <a:txBody>
                    <a:bodyPr/>
                    <a:lstStyle/>
                    <a:p>
                      <a:endParaRPr lang="en-US" sz="1700" b="1" dirty="0">
                        <a:latin typeface="Times New Roman" panose="02020603050405020304" pitchFamily="18" charset="0"/>
                        <a:cs typeface="Times New Roman" panose="02020603050405020304" pitchFamily="18" charset="0"/>
                      </a:endParaRPr>
                    </a:p>
                  </a:txBody>
                  <a:tcPr marL="89154" marR="89154" marT="41455" marB="41455">
                    <a:solidFill>
                      <a:schemeClr val="accent6">
                        <a:lumMod val="40000"/>
                        <a:lumOff val="60000"/>
                      </a:schemeClr>
                    </a:solidFill>
                  </a:tcPr>
                </a:tc>
              </a:tr>
            </a:tbl>
          </a:graphicData>
        </a:graphic>
      </p:graphicFrame>
      <p:pic>
        <p:nvPicPr>
          <p:cNvPr id="6" name="Picture 5"/>
          <p:cNvPicPr/>
          <p:nvPr/>
        </p:nvPicPr>
        <p:blipFill>
          <a:blip r:embed="rId2"/>
          <a:stretch>
            <a:fillRect/>
          </a:stretch>
        </p:blipFill>
        <p:spPr>
          <a:xfrm>
            <a:off x="1043354" y="1"/>
            <a:ext cx="9730153" cy="2672362"/>
          </a:xfrm>
          <a:prstGeom prst="rect">
            <a:avLst/>
          </a:prstGeom>
        </p:spPr>
      </p:pic>
      <p:sp>
        <p:nvSpPr>
          <p:cNvPr id="2" name="Rectangle 1"/>
          <p:cNvSpPr/>
          <p:nvPr/>
        </p:nvSpPr>
        <p:spPr>
          <a:xfrm>
            <a:off x="2539299" y="3664320"/>
            <a:ext cx="3207952"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a:p>
            <a:pPr algn="just"/>
            <a:r>
              <a:rPr lang="en-US" b="1"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500m so </a:t>
            </a:r>
            <a:r>
              <a:rPr lang="en-US" b="1" baseline="0" dirty="0" err="1" smtClean="0">
                <a:solidFill>
                  <a:srgbClr val="0070C0"/>
                </a:solidFill>
                <a:latin typeface="Times New Roman" panose="02020603050405020304" pitchFamily="18" charset="0"/>
                <a:cs typeface="Times New Roman" panose="02020603050405020304" pitchFamily="18" charset="0"/>
              </a:rPr>
              <a:t>với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mực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nước</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biển</a:t>
            </a:r>
            <a:endParaRPr lang="en-US" b="1" dirty="0" smtClean="0">
              <a:solidFill>
                <a:srgbClr val="0070C0"/>
              </a:solidFill>
              <a:latin typeface="Times New Roman" panose="02020603050405020304" pitchFamily="18" charset="0"/>
              <a:cs typeface="Times New Roman" panose="02020603050405020304" pitchFamily="18" charset="0"/>
            </a:endParaRPr>
          </a:p>
          <a:p>
            <a:pPr algn="just"/>
            <a:endParaRPr lang="en-US" dirty="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5967480" y="3316395"/>
            <a:ext cx="5519058"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smtClean="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47082" y="3664320"/>
            <a:ext cx="5471296" cy="5922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err="1" smtClean="0">
                <a:solidFill>
                  <a:srgbClr val="0070C0"/>
                </a:solidFill>
                <a:latin typeface="Times New Roman" panose="02020603050405020304" pitchFamily="18" charset="0"/>
                <a:cs typeface="Times New Roman" panose="02020603050405020304" pitchFamily="18" charset="0"/>
              </a:rPr>
              <a:t>Nhô</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cao</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rõ</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rệt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trên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mặt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đất</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gồm</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đỉnh</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sườn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và</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chân</a:t>
            </a:r>
            <a:r>
              <a:rPr lang="en-US" b="1" baseline="0" dirty="0" smtClean="0">
                <a:solidFill>
                  <a:srgbClr val="0070C0"/>
                </a:solidFill>
                <a:latin typeface="Times New Roman" panose="02020603050405020304" pitchFamily="18" charset="0"/>
                <a:cs typeface="Times New Roman" panose="02020603050405020304" pitchFamily="18" charset="0"/>
              </a:rPr>
              <a:t> </a:t>
            </a:r>
            <a:r>
              <a:rPr lang="en-US" b="1" baseline="0" dirty="0" err="1" smtClean="0">
                <a:solidFill>
                  <a:srgbClr val="0070C0"/>
                </a:solidFill>
                <a:latin typeface="Times New Roman" panose="02020603050405020304" pitchFamily="18" charset="0"/>
                <a:cs typeface="Times New Roman" panose="02020603050405020304" pitchFamily="18" charset="0"/>
              </a:rPr>
              <a:t>núi</a:t>
            </a:r>
            <a:endParaRPr lang="en-US" b="1" dirty="0" smtClean="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651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úi Ngọc Linh vẻ đẹp huyền bí miền đất Kon Tum - Vntrip.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5582" y="3168656"/>
            <a:ext cx="5821623" cy="30209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839200" y="5873262"/>
            <a:ext cx="3048003" cy="3163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latin typeface="Times New Roman" panose="02020603050405020304" pitchFamily="18" charset="0"/>
                <a:cs typeface="Times New Roman" panose="02020603050405020304" pitchFamily="18" charset="0"/>
              </a:rPr>
              <a:t>Núi</a:t>
            </a:r>
            <a:r>
              <a:rPr lang="en-US" b="1" dirty="0" smtClean="0">
                <a:solidFill>
                  <a:schemeClr val="tx1"/>
                </a:solidFill>
                <a:latin typeface="Times New Roman" panose="02020603050405020304" pitchFamily="18" charset="0"/>
                <a:cs typeface="Times New Roman" panose="02020603050405020304" pitchFamily="18" charset="0"/>
              </a:rPr>
              <a:t> </a:t>
            </a:r>
            <a:r>
              <a:rPr lang="en-US" b="1" dirty="0" err="1" smtClean="0">
                <a:solidFill>
                  <a:schemeClr val="tx1"/>
                </a:solidFill>
                <a:latin typeface="Times New Roman" panose="02020603050405020304" pitchFamily="18" charset="0"/>
                <a:cs typeface="Times New Roman" panose="02020603050405020304" pitchFamily="18" charset="0"/>
              </a:rPr>
              <a:t>Ngọc</a:t>
            </a:r>
            <a:r>
              <a:rPr lang="en-US" b="1" dirty="0" smtClean="0">
                <a:solidFill>
                  <a:schemeClr val="tx1"/>
                </a:solidFill>
                <a:latin typeface="Times New Roman" panose="02020603050405020304" pitchFamily="18" charset="0"/>
                <a:cs typeface="Times New Roman" panose="02020603050405020304" pitchFamily="18" charset="0"/>
              </a:rPr>
              <a:t> </a:t>
            </a:r>
            <a:r>
              <a:rPr lang="en-US" b="1" err="1" smtClean="0">
                <a:solidFill>
                  <a:schemeClr val="tx1"/>
                </a:solidFill>
                <a:latin typeface="Times New Roman" panose="02020603050405020304" pitchFamily="18" charset="0"/>
                <a:cs typeface="Times New Roman" panose="02020603050405020304" pitchFamily="18" charset="0"/>
              </a:rPr>
              <a:t>Linh</a:t>
            </a:r>
            <a:r>
              <a:rPr lang="en-US" b="1" smtClean="0">
                <a:solidFill>
                  <a:schemeClr val="tx1"/>
                </a:solidFill>
                <a:latin typeface="Times New Roman" panose="02020603050405020304" pitchFamily="18" charset="0"/>
                <a:cs typeface="Times New Roman" panose="02020603050405020304" pitchFamily="18" charset="0"/>
              </a:rPr>
              <a:t> – Việt Nam</a:t>
            </a:r>
            <a:endParaRPr lang="en-US" b="1" dirty="0">
              <a:solidFill>
                <a:schemeClr val="tx1"/>
              </a:solidFill>
              <a:latin typeface="Times New Roman" panose="02020603050405020304" pitchFamily="18" charset="0"/>
              <a:cs typeface="Times New Roman" panose="02020603050405020304" pitchFamily="18" charset="0"/>
            </a:endParaRPr>
          </a:p>
        </p:txBody>
      </p:sp>
      <p:pic>
        <p:nvPicPr>
          <p:cNvPr id="5124" name="Picture 4" descr="Núi Phú Sĩ Nhật Bản, một trong ba ngọn núi thánh của xứ Phù T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090" y="0"/>
            <a:ext cx="5836110" cy="3139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179168" y="2790092"/>
            <a:ext cx="2708032" cy="32645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Núi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Phú</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err="1" smtClean="0">
                <a:solidFill>
                  <a:schemeClr val="tx1"/>
                </a:solidFill>
                <a:latin typeface="Times New Roman" panose="02020603050405020304" pitchFamily="18" charset="0"/>
                <a:cs typeface="Times New Roman" panose="02020603050405020304" pitchFamily="18" charset="0"/>
              </a:rPr>
              <a:t>Sĩ</a:t>
            </a:r>
            <a:r>
              <a:rPr lang="en-US" sz="2000" b="1" smtClean="0">
                <a:solidFill>
                  <a:schemeClr val="tx1"/>
                </a:solidFill>
                <a:latin typeface="Times New Roman" panose="02020603050405020304" pitchFamily="18" charset="0"/>
                <a:cs typeface="Times New Roman" panose="02020603050405020304" pitchFamily="18" charset="0"/>
              </a:rPr>
              <a:t> – Nhật Bản</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5126" name="Picture 6" descr="Dãy núi Đan Hà"/>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3139990"/>
            <a:ext cx="6051093" cy="307824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07323" y="5931877"/>
            <a:ext cx="3143771" cy="28636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latin typeface="Times New Roman" panose="02020603050405020304" pitchFamily="18" charset="0"/>
                <a:cs typeface="Times New Roman" panose="02020603050405020304" pitchFamily="18" charset="0"/>
              </a:rPr>
              <a:t>Núi</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dirty="0" err="1" smtClean="0">
                <a:solidFill>
                  <a:schemeClr val="tx1"/>
                </a:solidFill>
                <a:latin typeface="Times New Roman" panose="02020603050405020304" pitchFamily="18" charset="0"/>
                <a:cs typeface="Times New Roman" panose="02020603050405020304" pitchFamily="18" charset="0"/>
              </a:rPr>
              <a:t>Đan</a:t>
            </a:r>
            <a:r>
              <a:rPr lang="en-US" sz="2000" b="1" dirty="0" smtClean="0">
                <a:solidFill>
                  <a:schemeClr val="tx1"/>
                </a:solidFill>
                <a:latin typeface="Times New Roman" panose="02020603050405020304" pitchFamily="18" charset="0"/>
                <a:cs typeface="Times New Roman" panose="02020603050405020304" pitchFamily="18" charset="0"/>
              </a:rPr>
              <a:t> </a:t>
            </a:r>
            <a:r>
              <a:rPr lang="en-US" sz="2000" b="1" err="1" smtClean="0">
                <a:solidFill>
                  <a:schemeClr val="tx1"/>
                </a:solidFill>
                <a:latin typeface="Times New Roman" panose="02020603050405020304" pitchFamily="18" charset="0"/>
                <a:cs typeface="Times New Roman" panose="02020603050405020304" pitchFamily="18" charset="0"/>
              </a:rPr>
              <a:t>Hà</a:t>
            </a:r>
            <a:r>
              <a:rPr lang="en-US" sz="2000" b="1" smtClean="0">
                <a:solidFill>
                  <a:schemeClr val="tx1"/>
                </a:solidFill>
                <a:latin typeface="Times New Roman" panose="02020603050405020304" pitchFamily="18" charset="0"/>
                <a:cs typeface="Times New Roman" panose="02020603050405020304" pitchFamily="18" charset="0"/>
              </a:rPr>
              <a:t> – Trung Quốc</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5128" name="Picture 8" descr="Núi Ever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051090" cy="31356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443048" y="2801815"/>
            <a:ext cx="1549428" cy="3221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Everest</a:t>
            </a:r>
            <a:endParaRPr lang="en-US"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83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animEffect transition="in" filter="randombar(horizontal)">
                                      <p:cBhvr>
                                        <p:cTn id="13" dur="500"/>
                                        <p:tgtEl>
                                          <p:spTgt spid="51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randombar(horizontal)">
                                      <p:cBhvr>
                                        <p:cTn id="19" dur="500"/>
                                        <p:tgtEl>
                                          <p:spTgt spid="512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animEffect transition="in" filter="randombar(horizontal)">
                                      <p:cBhvr>
                                        <p:cTn id="25" dur="500"/>
                                        <p:tgtEl>
                                          <p:spTgt spid="512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ags/tag2.xml><?xml version="1.0" encoding="utf-8"?>
<p:tagLst xmlns:a="http://schemas.openxmlformats.org/drawingml/2006/main" xmlns:r="http://schemas.openxmlformats.org/officeDocument/2006/relationships" xmlns:p="http://schemas.openxmlformats.org/presentationml/2006/main">
  <p:tag name="TIMING" val="|4.1|2.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1186</TotalTime>
  <Words>2160</Words>
  <Application>Microsoft Office PowerPoint</Application>
  <PresentationFormat>Custom</PresentationFormat>
  <Paragraphs>234</Paragraphs>
  <Slides>36</Slides>
  <Notes>14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Solstice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314</cp:revision>
  <dcterms:created xsi:type="dcterms:W3CDTF">2021-07-25T03:44:16Z</dcterms:created>
  <dcterms:modified xsi:type="dcterms:W3CDTF">2022-02-09T08:58:01Z</dcterms:modified>
</cp:coreProperties>
</file>